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63"/>
  </p:notesMasterIdLst>
  <p:handoutMasterIdLst>
    <p:handoutMasterId r:id="rId64"/>
  </p:handoutMasterIdLst>
  <p:sldIdLst>
    <p:sldId id="256" r:id="rId5"/>
    <p:sldId id="277" r:id="rId6"/>
    <p:sldId id="353" r:id="rId7"/>
    <p:sldId id="338" r:id="rId8"/>
    <p:sldId id="337" r:id="rId9"/>
    <p:sldId id="261" r:id="rId10"/>
    <p:sldId id="297" r:id="rId11"/>
    <p:sldId id="304" r:id="rId12"/>
    <p:sldId id="289" r:id="rId13"/>
    <p:sldId id="298" r:id="rId14"/>
    <p:sldId id="305" r:id="rId15"/>
    <p:sldId id="294" r:id="rId16"/>
    <p:sldId id="300" r:id="rId17"/>
    <p:sldId id="314" r:id="rId18"/>
    <p:sldId id="295" r:id="rId19"/>
    <p:sldId id="301" r:id="rId20"/>
    <p:sldId id="315" r:id="rId21"/>
    <p:sldId id="296" r:id="rId22"/>
    <p:sldId id="302" r:id="rId23"/>
    <p:sldId id="316" r:id="rId24"/>
    <p:sldId id="366" r:id="rId25"/>
    <p:sldId id="367" r:id="rId26"/>
    <p:sldId id="371" r:id="rId27"/>
    <p:sldId id="368" r:id="rId28"/>
    <p:sldId id="318" r:id="rId29"/>
    <p:sldId id="348" r:id="rId30"/>
    <p:sldId id="349" r:id="rId31"/>
    <p:sldId id="369" r:id="rId32"/>
    <p:sldId id="372" r:id="rId33"/>
    <p:sldId id="373" r:id="rId34"/>
    <p:sldId id="374" r:id="rId35"/>
    <p:sldId id="375" r:id="rId36"/>
    <p:sldId id="303" r:id="rId37"/>
    <p:sldId id="339" r:id="rId38"/>
    <p:sldId id="345" r:id="rId39"/>
    <p:sldId id="350" r:id="rId40"/>
    <p:sldId id="351" r:id="rId41"/>
    <p:sldId id="352" r:id="rId42"/>
    <p:sldId id="365" r:id="rId43"/>
    <p:sldId id="370" r:id="rId44"/>
    <p:sldId id="299" r:id="rId45"/>
    <p:sldId id="334" r:id="rId46"/>
    <p:sldId id="335" r:id="rId47"/>
    <p:sldId id="336" r:id="rId48"/>
    <p:sldId id="346" r:id="rId49"/>
    <p:sldId id="317" r:id="rId50"/>
    <p:sldId id="322" r:id="rId51"/>
    <p:sldId id="364" r:id="rId52"/>
    <p:sldId id="354" r:id="rId53"/>
    <p:sldId id="355" r:id="rId54"/>
    <p:sldId id="356" r:id="rId55"/>
    <p:sldId id="357" r:id="rId56"/>
    <p:sldId id="358" r:id="rId57"/>
    <p:sldId id="359" r:id="rId58"/>
    <p:sldId id="360" r:id="rId59"/>
    <p:sldId id="361" r:id="rId60"/>
    <p:sldId id="362" r:id="rId61"/>
    <p:sldId id="36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94676"/>
  </p:normalViewPr>
  <p:slideViewPr>
    <p:cSldViewPr snapToGrid="0">
      <p:cViewPr varScale="1">
        <p:scale>
          <a:sx n="104" d="100"/>
          <a:sy n="104" d="100"/>
        </p:scale>
        <p:origin x="372" y="8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94689-17E5-4348-AB3F-9803204AD738}" type="doc">
      <dgm:prSet loTypeId="urn:microsoft.com/office/officeart/2005/8/layout/hProcess9" loCatId="process" qsTypeId="urn:microsoft.com/office/officeart/2005/8/quickstyle/simple2" qsCatId="simple" csTypeId="urn:microsoft.com/office/officeart/2005/8/colors/accent1_4" csCatId="accent1" phldr="1"/>
      <dgm:spPr/>
      <dgm:t>
        <a:bodyPr/>
        <a:lstStyle/>
        <a:p>
          <a:endParaRPr lang="en-GB"/>
        </a:p>
      </dgm:t>
    </dgm:pt>
    <dgm:pt modelId="{5BD033E1-EAD1-4B05-B659-538D9028C4FC}">
      <dgm:prSet phldrT="[Text]" phldr="0"/>
      <dgm:spPr/>
      <dgm:t>
        <a:bodyPr/>
        <a:lstStyle/>
        <a:p>
          <a:pPr rtl="0"/>
          <a:r>
            <a:rPr lang="en-GB" b="1">
              <a:solidFill>
                <a:sysClr val="windowText" lastClr="000000"/>
              </a:solidFill>
              <a:latin typeface="Tenorite"/>
            </a:rPr>
            <a:t>Plaintext password input</a:t>
          </a:r>
          <a:endParaRPr lang="en-GB" b="1" dirty="0">
            <a:solidFill>
              <a:sysClr val="windowText" lastClr="000000"/>
            </a:solidFill>
          </a:endParaRPr>
        </a:p>
      </dgm:t>
    </dgm:pt>
    <dgm:pt modelId="{84419FAC-7A6A-486F-8890-CC705526531A}" type="parTrans" cxnId="{52922E25-7100-4502-8C81-1256FC0C5669}">
      <dgm:prSet/>
      <dgm:spPr/>
      <dgm:t>
        <a:bodyPr/>
        <a:lstStyle/>
        <a:p>
          <a:endParaRPr lang="en-IN"/>
        </a:p>
      </dgm:t>
    </dgm:pt>
    <dgm:pt modelId="{6145AE49-80D5-4F59-8CE3-FD12A2EDB0D0}" type="sibTrans" cxnId="{52922E25-7100-4502-8C81-1256FC0C5669}">
      <dgm:prSet/>
      <dgm:spPr/>
      <dgm:t>
        <a:bodyPr/>
        <a:lstStyle/>
        <a:p>
          <a:endParaRPr lang="en-GB"/>
        </a:p>
      </dgm:t>
    </dgm:pt>
    <dgm:pt modelId="{EBC193FC-B8F9-4DFF-A66E-7BAC58C6B55B}">
      <dgm:prSet phldrT="[Text]" phldr="0"/>
      <dgm:spPr/>
      <dgm:t>
        <a:bodyPr/>
        <a:lstStyle/>
        <a:p>
          <a:pPr rtl="0"/>
          <a:r>
            <a:rPr lang="en-GB" b="1">
              <a:solidFill>
                <a:sysClr val="windowText" lastClr="000000"/>
              </a:solidFill>
              <a:latin typeface="Tenorite"/>
            </a:rPr>
            <a:t>Key Derivation Function (KDF)</a:t>
          </a:r>
          <a:endParaRPr lang="en-GB" b="1" dirty="0">
            <a:solidFill>
              <a:sysClr val="windowText" lastClr="000000"/>
            </a:solidFill>
          </a:endParaRPr>
        </a:p>
      </dgm:t>
    </dgm:pt>
    <dgm:pt modelId="{BB698902-5716-44F1-91C2-7F7CD055C1B0}" type="parTrans" cxnId="{38F3DB19-3EDD-4E1C-ADA1-39976AF7D712}">
      <dgm:prSet/>
      <dgm:spPr/>
      <dgm:t>
        <a:bodyPr/>
        <a:lstStyle/>
        <a:p>
          <a:endParaRPr lang="en-IN"/>
        </a:p>
      </dgm:t>
    </dgm:pt>
    <dgm:pt modelId="{486404EE-EB82-4F38-9F50-52647DC831B4}" type="sibTrans" cxnId="{38F3DB19-3EDD-4E1C-ADA1-39976AF7D712}">
      <dgm:prSet/>
      <dgm:spPr/>
      <dgm:t>
        <a:bodyPr/>
        <a:lstStyle/>
        <a:p>
          <a:endParaRPr lang="en-GB"/>
        </a:p>
      </dgm:t>
    </dgm:pt>
    <dgm:pt modelId="{19E7161E-C3DA-49EA-B53B-642893D0E24B}">
      <dgm:prSet phldr="0"/>
      <dgm:spPr/>
      <dgm:t>
        <a:bodyPr/>
        <a:lstStyle/>
        <a:p>
          <a:pPr rtl="0"/>
          <a:r>
            <a:rPr lang="en-GB" b="1">
              <a:solidFill>
                <a:sysClr val="windowText" lastClr="000000"/>
              </a:solidFill>
              <a:latin typeface="Tenorite"/>
            </a:rPr>
            <a:t>Salting</a:t>
          </a:r>
          <a:endParaRPr lang="en-GB" b="1" dirty="0">
            <a:solidFill>
              <a:sysClr val="windowText" lastClr="000000"/>
            </a:solidFill>
            <a:latin typeface="Tenorite"/>
          </a:endParaRPr>
        </a:p>
      </dgm:t>
    </dgm:pt>
    <dgm:pt modelId="{5842FD91-BE98-4373-8772-FA1B054BB1F7}" type="parTrans" cxnId="{111FEE6B-7784-4DBC-9198-EEABC462E110}">
      <dgm:prSet/>
      <dgm:spPr/>
      <dgm:t>
        <a:bodyPr/>
        <a:lstStyle/>
        <a:p>
          <a:endParaRPr lang="en-IN"/>
        </a:p>
      </dgm:t>
    </dgm:pt>
    <dgm:pt modelId="{7F092C2C-A413-4209-BBBF-F5D63B820D6E}" type="sibTrans" cxnId="{111FEE6B-7784-4DBC-9198-EEABC462E110}">
      <dgm:prSet/>
      <dgm:spPr/>
      <dgm:t>
        <a:bodyPr/>
        <a:lstStyle/>
        <a:p>
          <a:endParaRPr lang="en-GB"/>
        </a:p>
      </dgm:t>
    </dgm:pt>
    <dgm:pt modelId="{1F06A52C-E3A8-423F-ACF6-D8AE4B63C358}">
      <dgm:prSet phldr="0"/>
      <dgm:spPr/>
      <dgm:t>
        <a:bodyPr/>
        <a:lstStyle/>
        <a:p>
          <a:pPr rtl="0"/>
          <a:r>
            <a:rPr lang="en-GB" b="1">
              <a:solidFill>
                <a:sysClr val="windowText" lastClr="000000"/>
              </a:solidFill>
              <a:latin typeface="Tenorite"/>
            </a:rPr>
            <a:t>Double Hashing</a:t>
          </a:r>
          <a:endParaRPr lang="en-GB" b="1" dirty="0">
            <a:solidFill>
              <a:sysClr val="windowText" lastClr="000000"/>
            </a:solidFill>
          </a:endParaRPr>
        </a:p>
      </dgm:t>
    </dgm:pt>
    <dgm:pt modelId="{D6117FE9-472D-4A1F-9525-C8C681413F55}" type="parTrans" cxnId="{C104408A-DC5E-4E62-ADE3-B037CB6F7641}">
      <dgm:prSet/>
      <dgm:spPr/>
      <dgm:t>
        <a:bodyPr/>
        <a:lstStyle/>
        <a:p>
          <a:endParaRPr lang="en-IN"/>
        </a:p>
      </dgm:t>
    </dgm:pt>
    <dgm:pt modelId="{18196F65-8ED0-4A0D-B7D0-14EA9FDBD6FF}" type="sibTrans" cxnId="{C104408A-DC5E-4E62-ADE3-B037CB6F7641}">
      <dgm:prSet/>
      <dgm:spPr/>
      <dgm:t>
        <a:bodyPr/>
        <a:lstStyle/>
        <a:p>
          <a:endParaRPr lang="en-GB"/>
        </a:p>
      </dgm:t>
    </dgm:pt>
    <dgm:pt modelId="{32C5A5A9-0952-449B-BA9C-FEBB34AFAF47}">
      <dgm:prSet phldr="0"/>
      <dgm:spPr/>
      <dgm:t>
        <a:bodyPr/>
        <a:lstStyle/>
        <a:p>
          <a:pPr rtl="0"/>
          <a:r>
            <a:rPr lang="en-GB" b="1" dirty="0">
              <a:solidFill>
                <a:sysClr val="windowText" lastClr="000000"/>
              </a:solidFill>
              <a:latin typeface="Tenorite"/>
            </a:rPr>
            <a:t>Storage</a:t>
          </a:r>
        </a:p>
      </dgm:t>
    </dgm:pt>
    <dgm:pt modelId="{97CFD4B9-C958-4CD6-95F3-1E7FBEF9BC04}" type="parTrans" cxnId="{812AD3D2-1065-4F52-B906-CA72BB2D24DC}">
      <dgm:prSet/>
      <dgm:spPr/>
      <dgm:t>
        <a:bodyPr/>
        <a:lstStyle/>
        <a:p>
          <a:endParaRPr lang="en-IN"/>
        </a:p>
      </dgm:t>
    </dgm:pt>
    <dgm:pt modelId="{8C4E8590-4F93-4E6F-97EA-4B92C186069F}" type="sibTrans" cxnId="{812AD3D2-1065-4F52-B906-CA72BB2D24DC}">
      <dgm:prSet/>
      <dgm:spPr/>
      <dgm:t>
        <a:bodyPr/>
        <a:lstStyle/>
        <a:p>
          <a:endParaRPr lang="en-IN"/>
        </a:p>
      </dgm:t>
    </dgm:pt>
    <dgm:pt modelId="{0DCEF56A-3E3A-4394-BC08-1320DB9C4FE6}">
      <dgm:prSet phldr="0"/>
      <dgm:spPr/>
      <dgm:t>
        <a:bodyPr/>
        <a:lstStyle/>
        <a:p>
          <a:pPr rtl="0"/>
          <a:r>
            <a:rPr lang="en-GB" b="1" dirty="0">
              <a:solidFill>
                <a:sysClr val="windowText" lastClr="000000"/>
              </a:solidFill>
            </a:rPr>
            <a:t>AES Encryption</a:t>
          </a:r>
        </a:p>
      </dgm:t>
    </dgm:pt>
    <dgm:pt modelId="{5B5AA16D-7012-49F9-918A-F1042DB99FC0}" type="parTrans" cxnId="{0D991761-2B41-405D-819F-6030F987CD4B}">
      <dgm:prSet/>
      <dgm:spPr/>
      <dgm:t>
        <a:bodyPr/>
        <a:lstStyle/>
        <a:p>
          <a:endParaRPr lang="en-IN"/>
        </a:p>
      </dgm:t>
    </dgm:pt>
    <dgm:pt modelId="{E9C6DC89-54C7-4EFD-9A69-2400B9156637}" type="sibTrans" cxnId="{0D991761-2B41-405D-819F-6030F987CD4B}">
      <dgm:prSet/>
      <dgm:spPr/>
      <dgm:t>
        <a:bodyPr/>
        <a:lstStyle/>
        <a:p>
          <a:endParaRPr lang="en-IN"/>
        </a:p>
      </dgm:t>
    </dgm:pt>
    <dgm:pt modelId="{1CEC5210-261E-4E12-A117-F5167D50CC72}" type="pres">
      <dgm:prSet presAssocID="{9C794689-17E5-4348-AB3F-9803204AD738}" presName="CompostProcess" presStyleCnt="0">
        <dgm:presLayoutVars>
          <dgm:dir/>
          <dgm:resizeHandles val="exact"/>
        </dgm:presLayoutVars>
      </dgm:prSet>
      <dgm:spPr/>
    </dgm:pt>
    <dgm:pt modelId="{BC774A75-B073-4CA9-8DB7-011A37752B26}" type="pres">
      <dgm:prSet presAssocID="{9C794689-17E5-4348-AB3F-9803204AD738}" presName="arrow" presStyleLbl="bgShp" presStyleIdx="0" presStyleCnt="1"/>
      <dgm:spPr/>
    </dgm:pt>
    <dgm:pt modelId="{F6332CF7-04C0-4B4A-A7E3-054A8AB50D40}" type="pres">
      <dgm:prSet presAssocID="{9C794689-17E5-4348-AB3F-9803204AD738}" presName="linearProcess" presStyleCnt="0"/>
      <dgm:spPr/>
    </dgm:pt>
    <dgm:pt modelId="{48F33CAD-7ABC-42CE-9568-C2B6065AF699}" type="pres">
      <dgm:prSet presAssocID="{5BD033E1-EAD1-4B05-B659-538D9028C4FC}" presName="textNode" presStyleLbl="node1" presStyleIdx="0" presStyleCnt="6">
        <dgm:presLayoutVars>
          <dgm:bulletEnabled val="1"/>
        </dgm:presLayoutVars>
      </dgm:prSet>
      <dgm:spPr/>
    </dgm:pt>
    <dgm:pt modelId="{3044CE78-50F2-4AAD-9701-85A66731DE6E}" type="pres">
      <dgm:prSet presAssocID="{6145AE49-80D5-4F59-8CE3-FD12A2EDB0D0}" presName="sibTrans" presStyleCnt="0"/>
      <dgm:spPr/>
    </dgm:pt>
    <dgm:pt modelId="{49443C8B-4A24-4F4A-AA3C-60498C97F406}" type="pres">
      <dgm:prSet presAssocID="{EBC193FC-B8F9-4DFF-A66E-7BAC58C6B55B}" presName="textNode" presStyleLbl="node1" presStyleIdx="1" presStyleCnt="6">
        <dgm:presLayoutVars>
          <dgm:bulletEnabled val="1"/>
        </dgm:presLayoutVars>
      </dgm:prSet>
      <dgm:spPr/>
    </dgm:pt>
    <dgm:pt modelId="{DB3150A1-01EB-44F6-A3F1-160386AD5ACB}" type="pres">
      <dgm:prSet presAssocID="{486404EE-EB82-4F38-9F50-52647DC831B4}" presName="sibTrans" presStyleCnt="0"/>
      <dgm:spPr/>
    </dgm:pt>
    <dgm:pt modelId="{BDD964F4-8A9F-429B-AD5D-40AF26B08E75}" type="pres">
      <dgm:prSet presAssocID="{19E7161E-C3DA-49EA-B53B-642893D0E24B}" presName="textNode" presStyleLbl="node1" presStyleIdx="2" presStyleCnt="6">
        <dgm:presLayoutVars>
          <dgm:bulletEnabled val="1"/>
        </dgm:presLayoutVars>
      </dgm:prSet>
      <dgm:spPr/>
    </dgm:pt>
    <dgm:pt modelId="{7FE88EF8-5F1A-4147-B1E7-42D74674BC5C}" type="pres">
      <dgm:prSet presAssocID="{7F092C2C-A413-4209-BBBF-F5D63B820D6E}" presName="sibTrans" presStyleCnt="0"/>
      <dgm:spPr/>
    </dgm:pt>
    <dgm:pt modelId="{9DF6BB19-866B-459A-ADF5-F7B49440C29D}" type="pres">
      <dgm:prSet presAssocID="{1F06A52C-E3A8-423F-ACF6-D8AE4B63C358}" presName="textNode" presStyleLbl="node1" presStyleIdx="3" presStyleCnt="6">
        <dgm:presLayoutVars>
          <dgm:bulletEnabled val="1"/>
        </dgm:presLayoutVars>
      </dgm:prSet>
      <dgm:spPr/>
    </dgm:pt>
    <dgm:pt modelId="{96E7B4FA-ADBC-451F-92AC-0CFED2FD1476}" type="pres">
      <dgm:prSet presAssocID="{18196F65-8ED0-4A0D-B7D0-14EA9FDBD6FF}" presName="sibTrans" presStyleCnt="0"/>
      <dgm:spPr/>
    </dgm:pt>
    <dgm:pt modelId="{F54D44AE-0701-4CB9-9047-97019F28BC44}" type="pres">
      <dgm:prSet presAssocID="{0DCEF56A-3E3A-4394-BC08-1320DB9C4FE6}" presName="textNode" presStyleLbl="node1" presStyleIdx="4" presStyleCnt="6">
        <dgm:presLayoutVars>
          <dgm:bulletEnabled val="1"/>
        </dgm:presLayoutVars>
      </dgm:prSet>
      <dgm:spPr/>
    </dgm:pt>
    <dgm:pt modelId="{EF315C21-100E-4010-AF1C-C97FE62BC51F}" type="pres">
      <dgm:prSet presAssocID="{E9C6DC89-54C7-4EFD-9A69-2400B9156637}" presName="sibTrans" presStyleCnt="0"/>
      <dgm:spPr/>
    </dgm:pt>
    <dgm:pt modelId="{2A419581-CF98-4E95-A4BB-9F02241B0C71}" type="pres">
      <dgm:prSet presAssocID="{32C5A5A9-0952-449B-BA9C-FEBB34AFAF47}" presName="textNode" presStyleLbl="node1" presStyleIdx="5" presStyleCnt="6">
        <dgm:presLayoutVars>
          <dgm:bulletEnabled val="1"/>
        </dgm:presLayoutVars>
      </dgm:prSet>
      <dgm:spPr/>
    </dgm:pt>
  </dgm:ptLst>
  <dgm:cxnLst>
    <dgm:cxn modelId="{E8DE4305-D5A4-4A8F-B6D1-A7044B4BBD60}" type="presOf" srcId="{0DCEF56A-3E3A-4394-BC08-1320DB9C4FE6}" destId="{F54D44AE-0701-4CB9-9047-97019F28BC44}" srcOrd="0" destOrd="0" presId="urn:microsoft.com/office/officeart/2005/8/layout/hProcess9"/>
    <dgm:cxn modelId="{38F3DB19-3EDD-4E1C-ADA1-39976AF7D712}" srcId="{9C794689-17E5-4348-AB3F-9803204AD738}" destId="{EBC193FC-B8F9-4DFF-A66E-7BAC58C6B55B}" srcOrd="1" destOrd="0" parTransId="{BB698902-5716-44F1-91C2-7F7CD055C1B0}" sibTransId="{486404EE-EB82-4F38-9F50-52647DC831B4}"/>
    <dgm:cxn modelId="{0A7A3C1C-7EAE-453D-BC05-08054F5433FE}" type="presOf" srcId="{5BD033E1-EAD1-4B05-B659-538D9028C4FC}" destId="{48F33CAD-7ABC-42CE-9568-C2B6065AF699}" srcOrd="0" destOrd="0" presId="urn:microsoft.com/office/officeart/2005/8/layout/hProcess9"/>
    <dgm:cxn modelId="{11A23420-3E19-4231-B8D1-34221218EC7B}" type="presOf" srcId="{9C794689-17E5-4348-AB3F-9803204AD738}" destId="{1CEC5210-261E-4E12-A117-F5167D50CC72}" srcOrd="0" destOrd="0" presId="urn:microsoft.com/office/officeart/2005/8/layout/hProcess9"/>
    <dgm:cxn modelId="{C65B3A20-529C-47ED-8AC8-B90CFB556E60}" type="presOf" srcId="{19E7161E-C3DA-49EA-B53B-642893D0E24B}" destId="{BDD964F4-8A9F-429B-AD5D-40AF26B08E75}" srcOrd="0" destOrd="0" presId="urn:microsoft.com/office/officeart/2005/8/layout/hProcess9"/>
    <dgm:cxn modelId="{52922E25-7100-4502-8C81-1256FC0C5669}" srcId="{9C794689-17E5-4348-AB3F-9803204AD738}" destId="{5BD033E1-EAD1-4B05-B659-538D9028C4FC}" srcOrd="0" destOrd="0" parTransId="{84419FAC-7A6A-486F-8890-CC705526531A}" sibTransId="{6145AE49-80D5-4F59-8CE3-FD12A2EDB0D0}"/>
    <dgm:cxn modelId="{0D991761-2B41-405D-819F-6030F987CD4B}" srcId="{9C794689-17E5-4348-AB3F-9803204AD738}" destId="{0DCEF56A-3E3A-4394-BC08-1320DB9C4FE6}" srcOrd="4" destOrd="0" parTransId="{5B5AA16D-7012-49F9-918A-F1042DB99FC0}" sibTransId="{E9C6DC89-54C7-4EFD-9A69-2400B9156637}"/>
    <dgm:cxn modelId="{A2411745-D058-4C9F-992F-66E86B4D0E7D}" type="presOf" srcId="{1F06A52C-E3A8-423F-ACF6-D8AE4B63C358}" destId="{9DF6BB19-866B-459A-ADF5-F7B49440C29D}" srcOrd="0" destOrd="0" presId="urn:microsoft.com/office/officeart/2005/8/layout/hProcess9"/>
    <dgm:cxn modelId="{0ACA0F68-A361-415F-A8F5-9F54471E5D61}" type="presOf" srcId="{EBC193FC-B8F9-4DFF-A66E-7BAC58C6B55B}" destId="{49443C8B-4A24-4F4A-AA3C-60498C97F406}" srcOrd="0" destOrd="0" presId="urn:microsoft.com/office/officeart/2005/8/layout/hProcess9"/>
    <dgm:cxn modelId="{111FEE6B-7784-4DBC-9198-EEABC462E110}" srcId="{9C794689-17E5-4348-AB3F-9803204AD738}" destId="{19E7161E-C3DA-49EA-B53B-642893D0E24B}" srcOrd="2" destOrd="0" parTransId="{5842FD91-BE98-4373-8772-FA1B054BB1F7}" sibTransId="{7F092C2C-A413-4209-BBBF-F5D63B820D6E}"/>
    <dgm:cxn modelId="{C104408A-DC5E-4E62-ADE3-B037CB6F7641}" srcId="{9C794689-17E5-4348-AB3F-9803204AD738}" destId="{1F06A52C-E3A8-423F-ACF6-D8AE4B63C358}" srcOrd="3" destOrd="0" parTransId="{D6117FE9-472D-4A1F-9525-C8C681413F55}" sibTransId="{18196F65-8ED0-4A0D-B7D0-14EA9FDBD6FF}"/>
    <dgm:cxn modelId="{812AD3D2-1065-4F52-B906-CA72BB2D24DC}" srcId="{9C794689-17E5-4348-AB3F-9803204AD738}" destId="{32C5A5A9-0952-449B-BA9C-FEBB34AFAF47}" srcOrd="5" destOrd="0" parTransId="{97CFD4B9-C958-4CD6-95F3-1E7FBEF9BC04}" sibTransId="{8C4E8590-4F93-4E6F-97EA-4B92C186069F}"/>
    <dgm:cxn modelId="{2D0A8ED6-B3D1-446F-850D-DD945F115077}" type="presOf" srcId="{32C5A5A9-0952-449B-BA9C-FEBB34AFAF47}" destId="{2A419581-CF98-4E95-A4BB-9F02241B0C71}" srcOrd="0" destOrd="0" presId="urn:microsoft.com/office/officeart/2005/8/layout/hProcess9"/>
    <dgm:cxn modelId="{CDA03B47-A199-4061-A993-841323F87A16}" type="presParOf" srcId="{1CEC5210-261E-4E12-A117-F5167D50CC72}" destId="{BC774A75-B073-4CA9-8DB7-011A37752B26}" srcOrd="0" destOrd="0" presId="urn:microsoft.com/office/officeart/2005/8/layout/hProcess9"/>
    <dgm:cxn modelId="{C0B31D80-B1B5-4990-879D-02BD5A929A5A}" type="presParOf" srcId="{1CEC5210-261E-4E12-A117-F5167D50CC72}" destId="{F6332CF7-04C0-4B4A-A7E3-054A8AB50D40}" srcOrd="1" destOrd="0" presId="urn:microsoft.com/office/officeart/2005/8/layout/hProcess9"/>
    <dgm:cxn modelId="{2684CC49-FB6B-4B3C-8737-72B9ADDD963C}" type="presParOf" srcId="{F6332CF7-04C0-4B4A-A7E3-054A8AB50D40}" destId="{48F33CAD-7ABC-42CE-9568-C2B6065AF699}" srcOrd="0" destOrd="0" presId="urn:microsoft.com/office/officeart/2005/8/layout/hProcess9"/>
    <dgm:cxn modelId="{50955F9C-D4BA-4918-9FDA-763F19F61EDD}" type="presParOf" srcId="{F6332CF7-04C0-4B4A-A7E3-054A8AB50D40}" destId="{3044CE78-50F2-4AAD-9701-85A66731DE6E}" srcOrd="1" destOrd="0" presId="urn:microsoft.com/office/officeart/2005/8/layout/hProcess9"/>
    <dgm:cxn modelId="{F66CB095-9F61-4AE3-B60D-C7212D3D236A}" type="presParOf" srcId="{F6332CF7-04C0-4B4A-A7E3-054A8AB50D40}" destId="{49443C8B-4A24-4F4A-AA3C-60498C97F406}" srcOrd="2" destOrd="0" presId="urn:microsoft.com/office/officeart/2005/8/layout/hProcess9"/>
    <dgm:cxn modelId="{75FF6411-7C06-4624-9FB4-FB7F92C4AE26}" type="presParOf" srcId="{F6332CF7-04C0-4B4A-A7E3-054A8AB50D40}" destId="{DB3150A1-01EB-44F6-A3F1-160386AD5ACB}" srcOrd="3" destOrd="0" presId="urn:microsoft.com/office/officeart/2005/8/layout/hProcess9"/>
    <dgm:cxn modelId="{966905B4-B63A-4F5A-AD45-E39CCC33E7F5}" type="presParOf" srcId="{F6332CF7-04C0-4B4A-A7E3-054A8AB50D40}" destId="{BDD964F4-8A9F-429B-AD5D-40AF26B08E75}" srcOrd="4" destOrd="0" presId="urn:microsoft.com/office/officeart/2005/8/layout/hProcess9"/>
    <dgm:cxn modelId="{1E43F14E-A1AB-4541-9F38-84C422BC95B4}" type="presParOf" srcId="{F6332CF7-04C0-4B4A-A7E3-054A8AB50D40}" destId="{7FE88EF8-5F1A-4147-B1E7-42D74674BC5C}" srcOrd="5" destOrd="0" presId="urn:microsoft.com/office/officeart/2005/8/layout/hProcess9"/>
    <dgm:cxn modelId="{8DCEEB72-6FC6-4259-A2A8-E81B82B2E7EF}" type="presParOf" srcId="{F6332CF7-04C0-4B4A-A7E3-054A8AB50D40}" destId="{9DF6BB19-866B-459A-ADF5-F7B49440C29D}" srcOrd="6" destOrd="0" presId="urn:microsoft.com/office/officeart/2005/8/layout/hProcess9"/>
    <dgm:cxn modelId="{51E6A398-88B5-4483-BEC3-E5B636379242}" type="presParOf" srcId="{F6332CF7-04C0-4B4A-A7E3-054A8AB50D40}" destId="{96E7B4FA-ADBC-451F-92AC-0CFED2FD1476}" srcOrd="7" destOrd="0" presId="urn:microsoft.com/office/officeart/2005/8/layout/hProcess9"/>
    <dgm:cxn modelId="{B99D4219-B6FA-4E32-895C-67B529F1E372}" type="presParOf" srcId="{F6332CF7-04C0-4B4A-A7E3-054A8AB50D40}" destId="{F54D44AE-0701-4CB9-9047-97019F28BC44}" srcOrd="8" destOrd="0" presId="urn:microsoft.com/office/officeart/2005/8/layout/hProcess9"/>
    <dgm:cxn modelId="{08BD67D4-1610-48BD-99C2-FA6365446D7A}" type="presParOf" srcId="{F6332CF7-04C0-4B4A-A7E3-054A8AB50D40}" destId="{EF315C21-100E-4010-AF1C-C97FE62BC51F}" srcOrd="9" destOrd="0" presId="urn:microsoft.com/office/officeart/2005/8/layout/hProcess9"/>
    <dgm:cxn modelId="{DB12BA65-9DBA-42F5-B3B8-A7BF9C5C314C}" type="presParOf" srcId="{F6332CF7-04C0-4B4A-A7E3-054A8AB50D40}" destId="{2A419581-CF98-4E95-A4BB-9F02241B0C7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7E46E-CE9B-4B23-9453-51A109A536F0}"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IN"/>
        </a:p>
      </dgm:t>
    </dgm:pt>
    <dgm:pt modelId="{19D0E138-DF28-492D-8D17-52A27549F52A}">
      <dgm:prSet phldrT="[Text]" custT="1"/>
      <dgm:spPr/>
      <dgm:t>
        <a:bodyPr/>
        <a:lstStyle/>
        <a:p>
          <a:r>
            <a:rPr lang="en-US" sz="2400" dirty="0">
              <a:latin typeface="Söhne"/>
            </a:rPr>
            <a:t>Hashing</a:t>
          </a:r>
          <a:endParaRPr lang="en-IN" sz="2400" dirty="0">
            <a:latin typeface="Söhne"/>
          </a:endParaRPr>
        </a:p>
      </dgm:t>
    </dgm:pt>
    <dgm:pt modelId="{96DEABC2-7B18-4A57-9FE2-E05CCD438DBE}" type="parTrans" cxnId="{311D357B-72FC-4717-AF10-7BC3E095DBC8}">
      <dgm:prSet/>
      <dgm:spPr/>
      <dgm:t>
        <a:bodyPr/>
        <a:lstStyle/>
        <a:p>
          <a:endParaRPr lang="en-IN"/>
        </a:p>
      </dgm:t>
    </dgm:pt>
    <dgm:pt modelId="{8FE11B47-1422-4212-851B-CBFB840A549F}" type="sibTrans" cxnId="{311D357B-72FC-4717-AF10-7BC3E095DBC8}">
      <dgm:prSet/>
      <dgm:spPr/>
      <dgm:t>
        <a:bodyPr/>
        <a:lstStyle/>
        <a:p>
          <a:endParaRPr lang="en-IN"/>
        </a:p>
      </dgm:t>
    </dgm:pt>
    <dgm:pt modelId="{6C0FD9F7-A0A9-40FE-B73A-CE7163557EBB}">
      <dgm:prSet phldrT="[Text]" custT="1"/>
      <dgm:spPr/>
      <dgm:t>
        <a:bodyPr/>
        <a:lstStyle/>
        <a:p>
          <a:r>
            <a:rPr lang="en-US" sz="2400" dirty="0">
              <a:latin typeface="Söhne"/>
            </a:rPr>
            <a:t>Salting</a:t>
          </a:r>
          <a:endParaRPr lang="en-IN" sz="2400" dirty="0">
            <a:latin typeface="Söhne"/>
          </a:endParaRPr>
        </a:p>
      </dgm:t>
    </dgm:pt>
    <dgm:pt modelId="{17012067-8A06-42C7-866F-E5B3FDEDF971}" type="parTrans" cxnId="{C00D01B5-FD74-4954-BCB1-399AD51A3F9F}">
      <dgm:prSet/>
      <dgm:spPr/>
      <dgm:t>
        <a:bodyPr/>
        <a:lstStyle/>
        <a:p>
          <a:endParaRPr lang="en-IN"/>
        </a:p>
      </dgm:t>
    </dgm:pt>
    <dgm:pt modelId="{DA398216-78B7-449A-8683-A16F34B5C7B4}" type="sibTrans" cxnId="{C00D01B5-FD74-4954-BCB1-399AD51A3F9F}">
      <dgm:prSet/>
      <dgm:spPr/>
      <dgm:t>
        <a:bodyPr/>
        <a:lstStyle/>
        <a:p>
          <a:endParaRPr lang="en-IN"/>
        </a:p>
      </dgm:t>
    </dgm:pt>
    <dgm:pt modelId="{95F576D0-B67C-4238-90F3-065FCACDBA3E}">
      <dgm:prSet phldrT="[Text]" custT="1"/>
      <dgm:spPr/>
      <dgm:t>
        <a:bodyPr/>
        <a:lstStyle/>
        <a:p>
          <a:r>
            <a:rPr lang="en-US" sz="2400" dirty="0">
              <a:latin typeface="Söhne"/>
            </a:rPr>
            <a:t>AES</a:t>
          </a:r>
          <a:endParaRPr lang="en-IN" sz="2400" dirty="0">
            <a:latin typeface="Söhne"/>
          </a:endParaRPr>
        </a:p>
      </dgm:t>
    </dgm:pt>
    <dgm:pt modelId="{A9145845-A995-42F1-9C6A-20B15F0504A9}" type="parTrans" cxnId="{9C32FAF5-7CD8-40B6-9161-BCD19C455C25}">
      <dgm:prSet/>
      <dgm:spPr/>
      <dgm:t>
        <a:bodyPr/>
        <a:lstStyle/>
        <a:p>
          <a:endParaRPr lang="en-IN"/>
        </a:p>
      </dgm:t>
    </dgm:pt>
    <dgm:pt modelId="{AAAB27DD-4AE4-44CB-8D0C-179359C3BCD8}" type="sibTrans" cxnId="{9C32FAF5-7CD8-40B6-9161-BCD19C455C25}">
      <dgm:prSet/>
      <dgm:spPr/>
      <dgm:t>
        <a:bodyPr/>
        <a:lstStyle/>
        <a:p>
          <a:endParaRPr lang="en-IN"/>
        </a:p>
      </dgm:t>
    </dgm:pt>
    <dgm:pt modelId="{29C31090-51EA-4238-9D30-412785097B57}">
      <dgm:prSet phldrT="[Text]" custT="1"/>
      <dgm:spPr/>
      <dgm:t>
        <a:bodyPr/>
        <a:lstStyle/>
        <a:p>
          <a:r>
            <a:rPr lang="en-US" sz="2400" dirty="0">
              <a:latin typeface="Söhne"/>
            </a:rPr>
            <a:t>KDF</a:t>
          </a:r>
          <a:endParaRPr lang="en-IN" sz="2400" dirty="0">
            <a:latin typeface="Söhne"/>
          </a:endParaRPr>
        </a:p>
      </dgm:t>
    </dgm:pt>
    <dgm:pt modelId="{28D3AB87-F069-4A02-985F-A41C778A5B7D}" type="parTrans" cxnId="{EDFF074E-8DC0-4AE7-A999-666329B116E1}">
      <dgm:prSet/>
      <dgm:spPr/>
      <dgm:t>
        <a:bodyPr/>
        <a:lstStyle/>
        <a:p>
          <a:endParaRPr lang="en-IN"/>
        </a:p>
      </dgm:t>
    </dgm:pt>
    <dgm:pt modelId="{BB60B4A9-DC20-4CA6-B86E-050ECC4B5D44}" type="sibTrans" cxnId="{EDFF074E-8DC0-4AE7-A999-666329B116E1}">
      <dgm:prSet/>
      <dgm:spPr/>
      <dgm:t>
        <a:bodyPr/>
        <a:lstStyle/>
        <a:p>
          <a:endParaRPr lang="en-IN"/>
        </a:p>
      </dgm:t>
    </dgm:pt>
    <dgm:pt modelId="{9860C82D-95D8-4681-B9F1-78FB4B26F07C}" type="pres">
      <dgm:prSet presAssocID="{FF57E46E-CE9B-4B23-9453-51A109A536F0}" presName="linear" presStyleCnt="0">
        <dgm:presLayoutVars>
          <dgm:dir/>
          <dgm:animLvl val="lvl"/>
          <dgm:resizeHandles val="exact"/>
        </dgm:presLayoutVars>
      </dgm:prSet>
      <dgm:spPr/>
    </dgm:pt>
    <dgm:pt modelId="{1E225F61-8D15-485E-AA3E-44E5A79610F5}" type="pres">
      <dgm:prSet presAssocID="{19D0E138-DF28-492D-8D17-52A27549F52A}" presName="parentLin" presStyleCnt="0"/>
      <dgm:spPr/>
    </dgm:pt>
    <dgm:pt modelId="{009B1647-27EE-4E1F-BDDA-9E75A98603E7}" type="pres">
      <dgm:prSet presAssocID="{19D0E138-DF28-492D-8D17-52A27549F52A}" presName="parentLeftMargin" presStyleLbl="node1" presStyleIdx="0" presStyleCnt="4"/>
      <dgm:spPr/>
    </dgm:pt>
    <dgm:pt modelId="{29BE6151-8382-431E-B7CE-F148ABAF307F}" type="pres">
      <dgm:prSet presAssocID="{19D0E138-DF28-492D-8D17-52A27549F52A}" presName="parentText" presStyleLbl="node1" presStyleIdx="0" presStyleCnt="4">
        <dgm:presLayoutVars>
          <dgm:chMax val="0"/>
          <dgm:bulletEnabled val="1"/>
        </dgm:presLayoutVars>
      </dgm:prSet>
      <dgm:spPr/>
    </dgm:pt>
    <dgm:pt modelId="{D800B0A3-8952-4F57-97C2-D5FE81D24518}" type="pres">
      <dgm:prSet presAssocID="{19D0E138-DF28-492D-8D17-52A27549F52A}" presName="negativeSpace" presStyleCnt="0"/>
      <dgm:spPr/>
    </dgm:pt>
    <dgm:pt modelId="{038C1CBE-EA37-4DE4-B69C-52D6F96EE84C}" type="pres">
      <dgm:prSet presAssocID="{19D0E138-DF28-492D-8D17-52A27549F52A}" presName="childText" presStyleLbl="conFgAcc1" presStyleIdx="0" presStyleCnt="4">
        <dgm:presLayoutVars>
          <dgm:bulletEnabled val="1"/>
        </dgm:presLayoutVars>
      </dgm:prSet>
      <dgm:spPr/>
    </dgm:pt>
    <dgm:pt modelId="{6461A0B8-F999-4D47-8D38-3B0F4DB31D1A}" type="pres">
      <dgm:prSet presAssocID="{8FE11B47-1422-4212-851B-CBFB840A549F}" presName="spaceBetweenRectangles" presStyleCnt="0"/>
      <dgm:spPr/>
    </dgm:pt>
    <dgm:pt modelId="{BC929FCC-E14F-4869-B542-6FA0D00DBC64}" type="pres">
      <dgm:prSet presAssocID="{29C31090-51EA-4238-9D30-412785097B57}" presName="parentLin" presStyleCnt="0"/>
      <dgm:spPr/>
    </dgm:pt>
    <dgm:pt modelId="{3D96A5DC-6924-42E5-A456-043D9BFA9241}" type="pres">
      <dgm:prSet presAssocID="{29C31090-51EA-4238-9D30-412785097B57}" presName="parentLeftMargin" presStyleLbl="node1" presStyleIdx="0" presStyleCnt="4"/>
      <dgm:spPr/>
    </dgm:pt>
    <dgm:pt modelId="{CFEDC180-6DFF-4930-951F-7E08494FB941}" type="pres">
      <dgm:prSet presAssocID="{29C31090-51EA-4238-9D30-412785097B57}" presName="parentText" presStyleLbl="node1" presStyleIdx="1" presStyleCnt="4">
        <dgm:presLayoutVars>
          <dgm:chMax val="0"/>
          <dgm:bulletEnabled val="1"/>
        </dgm:presLayoutVars>
      </dgm:prSet>
      <dgm:spPr/>
    </dgm:pt>
    <dgm:pt modelId="{AC5C8377-7CC1-4B8C-A306-340CB77E32AB}" type="pres">
      <dgm:prSet presAssocID="{29C31090-51EA-4238-9D30-412785097B57}" presName="negativeSpace" presStyleCnt="0"/>
      <dgm:spPr/>
    </dgm:pt>
    <dgm:pt modelId="{AF6A220B-0111-4AF3-9113-0CC50EA666D4}" type="pres">
      <dgm:prSet presAssocID="{29C31090-51EA-4238-9D30-412785097B57}" presName="childText" presStyleLbl="conFgAcc1" presStyleIdx="1" presStyleCnt="4">
        <dgm:presLayoutVars>
          <dgm:bulletEnabled val="1"/>
        </dgm:presLayoutVars>
      </dgm:prSet>
      <dgm:spPr/>
    </dgm:pt>
    <dgm:pt modelId="{EFFF442A-8DFD-4334-88D8-C0406A2C5751}" type="pres">
      <dgm:prSet presAssocID="{BB60B4A9-DC20-4CA6-B86E-050ECC4B5D44}" presName="spaceBetweenRectangles" presStyleCnt="0"/>
      <dgm:spPr/>
    </dgm:pt>
    <dgm:pt modelId="{B06264B6-4BE6-41EB-AD4A-A0FEEAD59CA5}" type="pres">
      <dgm:prSet presAssocID="{6C0FD9F7-A0A9-40FE-B73A-CE7163557EBB}" presName="parentLin" presStyleCnt="0"/>
      <dgm:spPr/>
    </dgm:pt>
    <dgm:pt modelId="{1DFA384B-F425-4D16-B580-A65F510914EA}" type="pres">
      <dgm:prSet presAssocID="{6C0FD9F7-A0A9-40FE-B73A-CE7163557EBB}" presName="parentLeftMargin" presStyleLbl="node1" presStyleIdx="1" presStyleCnt="4"/>
      <dgm:spPr/>
    </dgm:pt>
    <dgm:pt modelId="{CEE14243-45A8-4F92-8C4C-E2ADA0389B9A}" type="pres">
      <dgm:prSet presAssocID="{6C0FD9F7-A0A9-40FE-B73A-CE7163557EBB}" presName="parentText" presStyleLbl="node1" presStyleIdx="2" presStyleCnt="4">
        <dgm:presLayoutVars>
          <dgm:chMax val="0"/>
          <dgm:bulletEnabled val="1"/>
        </dgm:presLayoutVars>
      </dgm:prSet>
      <dgm:spPr/>
    </dgm:pt>
    <dgm:pt modelId="{251CD35B-DE75-401D-ACC7-6FDB0EDDD60F}" type="pres">
      <dgm:prSet presAssocID="{6C0FD9F7-A0A9-40FE-B73A-CE7163557EBB}" presName="negativeSpace" presStyleCnt="0"/>
      <dgm:spPr/>
    </dgm:pt>
    <dgm:pt modelId="{B892E194-BF13-4C59-8762-9AD49CC65D00}" type="pres">
      <dgm:prSet presAssocID="{6C0FD9F7-A0A9-40FE-B73A-CE7163557EBB}" presName="childText" presStyleLbl="conFgAcc1" presStyleIdx="2" presStyleCnt="4">
        <dgm:presLayoutVars>
          <dgm:bulletEnabled val="1"/>
        </dgm:presLayoutVars>
      </dgm:prSet>
      <dgm:spPr/>
    </dgm:pt>
    <dgm:pt modelId="{E423B558-FB57-4AD9-804A-FE9194D5E12E}" type="pres">
      <dgm:prSet presAssocID="{DA398216-78B7-449A-8683-A16F34B5C7B4}" presName="spaceBetweenRectangles" presStyleCnt="0"/>
      <dgm:spPr/>
    </dgm:pt>
    <dgm:pt modelId="{DE3AFA67-5EA3-4ADA-9AED-DB197A422D9A}" type="pres">
      <dgm:prSet presAssocID="{95F576D0-B67C-4238-90F3-065FCACDBA3E}" presName="parentLin" presStyleCnt="0"/>
      <dgm:spPr/>
    </dgm:pt>
    <dgm:pt modelId="{138BC87D-5FB2-409C-BC00-9462B9583917}" type="pres">
      <dgm:prSet presAssocID="{95F576D0-B67C-4238-90F3-065FCACDBA3E}" presName="parentLeftMargin" presStyleLbl="node1" presStyleIdx="2" presStyleCnt="4"/>
      <dgm:spPr/>
    </dgm:pt>
    <dgm:pt modelId="{35360BB0-1B77-4187-9D77-DB92DF5B4B57}" type="pres">
      <dgm:prSet presAssocID="{95F576D0-B67C-4238-90F3-065FCACDBA3E}" presName="parentText" presStyleLbl="node1" presStyleIdx="3" presStyleCnt="4">
        <dgm:presLayoutVars>
          <dgm:chMax val="0"/>
          <dgm:bulletEnabled val="1"/>
        </dgm:presLayoutVars>
      </dgm:prSet>
      <dgm:spPr/>
    </dgm:pt>
    <dgm:pt modelId="{1CEA0C48-24AC-4D51-BFD8-6375AA54D9B3}" type="pres">
      <dgm:prSet presAssocID="{95F576D0-B67C-4238-90F3-065FCACDBA3E}" presName="negativeSpace" presStyleCnt="0"/>
      <dgm:spPr/>
    </dgm:pt>
    <dgm:pt modelId="{D81E2149-A5C4-4401-854D-5301BCE6CA42}" type="pres">
      <dgm:prSet presAssocID="{95F576D0-B67C-4238-90F3-065FCACDBA3E}" presName="childText" presStyleLbl="conFgAcc1" presStyleIdx="3" presStyleCnt="4">
        <dgm:presLayoutVars>
          <dgm:bulletEnabled val="1"/>
        </dgm:presLayoutVars>
      </dgm:prSet>
      <dgm:spPr/>
    </dgm:pt>
  </dgm:ptLst>
  <dgm:cxnLst>
    <dgm:cxn modelId="{1D042308-364D-4626-B368-8317ED689180}" type="presOf" srcId="{6C0FD9F7-A0A9-40FE-B73A-CE7163557EBB}" destId="{1DFA384B-F425-4D16-B580-A65F510914EA}" srcOrd="0" destOrd="0" presId="urn:microsoft.com/office/officeart/2005/8/layout/list1"/>
    <dgm:cxn modelId="{EB7CBA10-295E-4A3A-B0BE-11608F9E943A}" type="presOf" srcId="{19D0E138-DF28-492D-8D17-52A27549F52A}" destId="{29BE6151-8382-431E-B7CE-F148ABAF307F}" srcOrd="1" destOrd="0" presId="urn:microsoft.com/office/officeart/2005/8/layout/list1"/>
    <dgm:cxn modelId="{708DE524-B8F7-4A39-B4A0-6545CC6CD895}" type="presOf" srcId="{95F576D0-B67C-4238-90F3-065FCACDBA3E}" destId="{35360BB0-1B77-4187-9D77-DB92DF5B4B57}" srcOrd="1" destOrd="0" presId="urn:microsoft.com/office/officeart/2005/8/layout/list1"/>
    <dgm:cxn modelId="{4A8F6F3D-8EE4-43E2-966B-1E367DAFF3BC}" type="presOf" srcId="{6C0FD9F7-A0A9-40FE-B73A-CE7163557EBB}" destId="{CEE14243-45A8-4F92-8C4C-E2ADA0389B9A}" srcOrd="1" destOrd="0" presId="urn:microsoft.com/office/officeart/2005/8/layout/list1"/>
    <dgm:cxn modelId="{EDFF074E-8DC0-4AE7-A999-666329B116E1}" srcId="{FF57E46E-CE9B-4B23-9453-51A109A536F0}" destId="{29C31090-51EA-4238-9D30-412785097B57}" srcOrd="1" destOrd="0" parTransId="{28D3AB87-F069-4A02-985F-A41C778A5B7D}" sibTransId="{BB60B4A9-DC20-4CA6-B86E-050ECC4B5D44}"/>
    <dgm:cxn modelId="{E5327379-F0CB-4BA5-9C0D-CC4D127ED29D}" type="presOf" srcId="{29C31090-51EA-4238-9D30-412785097B57}" destId="{3D96A5DC-6924-42E5-A456-043D9BFA9241}" srcOrd="0" destOrd="0" presId="urn:microsoft.com/office/officeart/2005/8/layout/list1"/>
    <dgm:cxn modelId="{311D357B-72FC-4717-AF10-7BC3E095DBC8}" srcId="{FF57E46E-CE9B-4B23-9453-51A109A536F0}" destId="{19D0E138-DF28-492D-8D17-52A27549F52A}" srcOrd="0" destOrd="0" parTransId="{96DEABC2-7B18-4A57-9FE2-E05CCD438DBE}" sibTransId="{8FE11B47-1422-4212-851B-CBFB840A549F}"/>
    <dgm:cxn modelId="{87C3FB80-B2EC-4D64-B77E-F4ADDEB95CAC}" type="presOf" srcId="{19D0E138-DF28-492D-8D17-52A27549F52A}" destId="{009B1647-27EE-4E1F-BDDA-9E75A98603E7}" srcOrd="0" destOrd="0" presId="urn:microsoft.com/office/officeart/2005/8/layout/list1"/>
    <dgm:cxn modelId="{251D1A94-FD67-4EC6-93FE-B556B693E27D}" type="presOf" srcId="{29C31090-51EA-4238-9D30-412785097B57}" destId="{CFEDC180-6DFF-4930-951F-7E08494FB941}" srcOrd="1" destOrd="0" presId="urn:microsoft.com/office/officeart/2005/8/layout/list1"/>
    <dgm:cxn modelId="{7CA211A0-C4FD-466F-A249-207271D5CAAF}" type="presOf" srcId="{FF57E46E-CE9B-4B23-9453-51A109A536F0}" destId="{9860C82D-95D8-4681-B9F1-78FB4B26F07C}" srcOrd="0" destOrd="0" presId="urn:microsoft.com/office/officeart/2005/8/layout/list1"/>
    <dgm:cxn modelId="{53C421AC-3280-41AB-963B-857CFE420C99}" type="presOf" srcId="{95F576D0-B67C-4238-90F3-065FCACDBA3E}" destId="{138BC87D-5FB2-409C-BC00-9462B9583917}" srcOrd="0" destOrd="0" presId="urn:microsoft.com/office/officeart/2005/8/layout/list1"/>
    <dgm:cxn modelId="{C00D01B5-FD74-4954-BCB1-399AD51A3F9F}" srcId="{FF57E46E-CE9B-4B23-9453-51A109A536F0}" destId="{6C0FD9F7-A0A9-40FE-B73A-CE7163557EBB}" srcOrd="2" destOrd="0" parTransId="{17012067-8A06-42C7-866F-E5B3FDEDF971}" sibTransId="{DA398216-78B7-449A-8683-A16F34B5C7B4}"/>
    <dgm:cxn modelId="{9C32FAF5-7CD8-40B6-9161-BCD19C455C25}" srcId="{FF57E46E-CE9B-4B23-9453-51A109A536F0}" destId="{95F576D0-B67C-4238-90F3-065FCACDBA3E}" srcOrd="3" destOrd="0" parTransId="{A9145845-A995-42F1-9C6A-20B15F0504A9}" sibTransId="{AAAB27DD-4AE4-44CB-8D0C-179359C3BCD8}"/>
    <dgm:cxn modelId="{33C5922F-6B82-4FC8-AE5D-C76AE9A154E7}" type="presParOf" srcId="{9860C82D-95D8-4681-B9F1-78FB4B26F07C}" destId="{1E225F61-8D15-485E-AA3E-44E5A79610F5}" srcOrd="0" destOrd="0" presId="urn:microsoft.com/office/officeart/2005/8/layout/list1"/>
    <dgm:cxn modelId="{99D2F205-6C58-4D09-BB10-2F7A5FBF09C1}" type="presParOf" srcId="{1E225F61-8D15-485E-AA3E-44E5A79610F5}" destId="{009B1647-27EE-4E1F-BDDA-9E75A98603E7}" srcOrd="0" destOrd="0" presId="urn:microsoft.com/office/officeart/2005/8/layout/list1"/>
    <dgm:cxn modelId="{7C3A44D3-D07A-4E53-9429-328FCE9789ED}" type="presParOf" srcId="{1E225F61-8D15-485E-AA3E-44E5A79610F5}" destId="{29BE6151-8382-431E-B7CE-F148ABAF307F}" srcOrd="1" destOrd="0" presId="urn:microsoft.com/office/officeart/2005/8/layout/list1"/>
    <dgm:cxn modelId="{E7CF002A-7D10-4935-9CB3-33A02570D709}" type="presParOf" srcId="{9860C82D-95D8-4681-B9F1-78FB4B26F07C}" destId="{D800B0A3-8952-4F57-97C2-D5FE81D24518}" srcOrd="1" destOrd="0" presId="urn:microsoft.com/office/officeart/2005/8/layout/list1"/>
    <dgm:cxn modelId="{1996A1D4-8078-46D7-88DF-6A8A322DDB49}" type="presParOf" srcId="{9860C82D-95D8-4681-B9F1-78FB4B26F07C}" destId="{038C1CBE-EA37-4DE4-B69C-52D6F96EE84C}" srcOrd="2" destOrd="0" presId="urn:microsoft.com/office/officeart/2005/8/layout/list1"/>
    <dgm:cxn modelId="{F5B08788-4201-4E63-AE79-63A6CE5D41B9}" type="presParOf" srcId="{9860C82D-95D8-4681-B9F1-78FB4B26F07C}" destId="{6461A0B8-F999-4D47-8D38-3B0F4DB31D1A}" srcOrd="3" destOrd="0" presId="urn:microsoft.com/office/officeart/2005/8/layout/list1"/>
    <dgm:cxn modelId="{3D1E997C-EC86-48AA-B745-11FBFAA980F4}" type="presParOf" srcId="{9860C82D-95D8-4681-B9F1-78FB4B26F07C}" destId="{BC929FCC-E14F-4869-B542-6FA0D00DBC64}" srcOrd="4" destOrd="0" presId="urn:microsoft.com/office/officeart/2005/8/layout/list1"/>
    <dgm:cxn modelId="{F12E200B-6CEF-4E28-8938-ABC8FBBAB1D2}" type="presParOf" srcId="{BC929FCC-E14F-4869-B542-6FA0D00DBC64}" destId="{3D96A5DC-6924-42E5-A456-043D9BFA9241}" srcOrd="0" destOrd="0" presId="urn:microsoft.com/office/officeart/2005/8/layout/list1"/>
    <dgm:cxn modelId="{3C50B418-F3FB-41A9-A453-C8441415889E}" type="presParOf" srcId="{BC929FCC-E14F-4869-B542-6FA0D00DBC64}" destId="{CFEDC180-6DFF-4930-951F-7E08494FB941}" srcOrd="1" destOrd="0" presId="urn:microsoft.com/office/officeart/2005/8/layout/list1"/>
    <dgm:cxn modelId="{C5C05B71-D86C-4AAA-985E-7818C06BB1CC}" type="presParOf" srcId="{9860C82D-95D8-4681-B9F1-78FB4B26F07C}" destId="{AC5C8377-7CC1-4B8C-A306-340CB77E32AB}" srcOrd="5" destOrd="0" presId="urn:microsoft.com/office/officeart/2005/8/layout/list1"/>
    <dgm:cxn modelId="{C74287A4-E9F5-4A10-A4FE-2F8624EF98F1}" type="presParOf" srcId="{9860C82D-95D8-4681-B9F1-78FB4B26F07C}" destId="{AF6A220B-0111-4AF3-9113-0CC50EA666D4}" srcOrd="6" destOrd="0" presId="urn:microsoft.com/office/officeart/2005/8/layout/list1"/>
    <dgm:cxn modelId="{D180C6AB-28B7-4EDD-8EE1-F5B8C423F9BD}" type="presParOf" srcId="{9860C82D-95D8-4681-B9F1-78FB4B26F07C}" destId="{EFFF442A-8DFD-4334-88D8-C0406A2C5751}" srcOrd="7" destOrd="0" presId="urn:microsoft.com/office/officeart/2005/8/layout/list1"/>
    <dgm:cxn modelId="{DC31F80D-475F-4642-90F1-C2A629C3BD27}" type="presParOf" srcId="{9860C82D-95D8-4681-B9F1-78FB4B26F07C}" destId="{B06264B6-4BE6-41EB-AD4A-A0FEEAD59CA5}" srcOrd="8" destOrd="0" presId="urn:microsoft.com/office/officeart/2005/8/layout/list1"/>
    <dgm:cxn modelId="{87FB4F20-44D8-446D-BE32-2C966223F8EA}" type="presParOf" srcId="{B06264B6-4BE6-41EB-AD4A-A0FEEAD59CA5}" destId="{1DFA384B-F425-4D16-B580-A65F510914EA}" srcOrd="0" destOrd="0" presId="urn:microsoft.com/office/officeart/2005/8/layout/list1"/>
    <dgm:cxn modelId="{F8EA63DA-6F30-4D6E-A26B-B6A393561CE3}" type="presParOf" srcId="{B06264B6-4BE6-41EB-AD4A-A0FEEAD59CA5}" destId="{CEE14243-45A8-4F92-8C4C-E2ADA0389B9A}" srcOrd="1" destOrd="0" presId="urn:microsoft.com/office/officeart/2005/8/layout/list1"/>
    <dgm:cxn modelId="{A2070395-AA74-4F36-9558-311F74DB7988}" type="presParOf" srcId="{9860C82D-95D8-4681-B9F1-78FB4B26F07C}" destId="{251CD35B-DE75-401D-ACC7-6FDB0EDDD60F}" srcOrd="9" destOrd="0" presId="urn:microsoft.com/office/officeart/2005/8/layout/list1"/>
    <dgm:cxn modelId="{9A0FAA1E-1E28-485F-831F-CA09119D2B5E}" type="presParOf" srcId="{9860C82D-95D8-4681-B9F1-78FB4B26F07C}" destId="{B892E194-BF13-4C59-8762-9AD49CC65D00}" srcOrd="10" destOrd="0" presId="urn:microsoft.com/office/officeart/2005/8/layout/list1"/>
    <dgm:cxn modelId="{BCEC696F-C07B-4B22-B6A2-04DC7CB1BCDC}" type="presParOf" srcId="{9860C82D-95D8-4681-B9F1-78FB4B26F07C}" destId="{E423B558-FB57-4AD9-804A-FE9194D5E12E}" srcOrd="11" destOrd="0" presId="urn:microsoft.com/office/officeart/2005/8/layout/list1"/>
    <dgm:cxn modelId="{E612887C-0E25-4C6D-9136-48FBEC8B4298}" type="presParOf" srcId="{9860C82D-95D8-4681-B9F1-78FB4B26F07C}" destId="{DE3AFA67-5EA3-4ADA-9AED-DB197A422D9A}" srcOrd="12" destOrd="0" presId="urn:microsoft.com/office/officeart/2005/8/layout/list1"/>
    <dgm:cxn modelId="{AB6E7F33-F45E-421A-9477-D0052ACA3179}" type="presParOf" srcId="{DE3AFA67-5EA3-4ADA-9AED-DB197A422D9A}" destId="{138BC87D-5FB2-409C-BC00-9462B9583917}" srcOrd="0" destOrd="0" presId="urn:microsoft.com/office/officeart/2005/8/layout/list1"/>
    <dgm:cxn modelId="{E506E29B-33DF-4B7C-8263-EBDBF4874E15}" type="presParOf" srcId="{DE3AFA67-5EA3-4ADA-9AED-DB197A422D9A}" destId="{35360BB0-1B77-4187-9D77-DB92DF5B4B57}" srcOrd="1" destOrd="0" presId="urn:microsoft.com/office/officeart/2005/8/layout/list1"/>
    <dgm:cxn modelId="{C6F21166-9A41-419A-A278-6851CCE5CC88}" type="presParOf" srcId="{9860C82D-95D8-4681-B9F1-78FB4B26F07C}" destId="{1CEA0C48-24AC-4D51-BFD8-6375AA54D9B3}" srcOrd="13" destOrd="0" presId="urn:microsoft.com/office/officeart/2005/8/layout/list1"/>
    <dgm:cxn modelId="{BB6A84CA-E289-4437-828F-5062FC3DE8FD}" type="presParOf" srcId="{9860C82D-95D8-4681-B9F1-78FB4B26F07C}" destId="{D81E2149-A5C4-4401-854D-5301BCE6CA4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38BDD-06F8-48E8-A127-76C73CFE2622}"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IN"/>
        </a:p>
      </dgm:t>
    </dgm:pt>
    <dgm:pt modelId="{0E0F155F-9682-4D19-A159-73C745D5AD3E}">
      <dgm:prSet phldrT="[Text]"/>
      <dgm:spPr/>
      <dgm:t>
        <a:bodyPr/>
        <a:lstStyle/>
        <a:p>
          <a:pPr>
            <a:buFont typeface="+mj-lt"/>
            <a:buAutoNum type="arabicPeriod"/>
          </a:pPr>
          <a:r>
            <a:rPr lang="en-IN" b="1" i="0"/>
            <a:t>Data Storage and Serialization</a:t>
          </a:r>
          <a:endParaRPr lang="en-IN" dirty="0"/>
        </a:p>
      </dgm:t>
    </dgm:pt>
    <dgm:pt modelId="{9D398C42-B652-42D0-BA02-E1FEB565A9C3}" type="parTrans" cxnId="{2657509E-F33F-4923-87C3-B14B43C8B6D0}">
      <dgm:prSet/>
      <dgm:spPr/>
      <dgm:t>
        <a:bodyPr/>
        <a:lstStyle/>
        <a:p>
          <a:endParaRPr lang="en-IN"/>
        </a:p>
      </dgm:t>
    </dgm:pt>
    <dgm:pt modelId="{7CAA15CC-C37B-47B4-97AF-827BC8FB74D6}" type="sibTrans" cxnId="{2657509E-F33F-4923-87C3-B14B43C8B6D0}">
      <dgm:prSet/>
      <dgm:spPr/>
      <dgm:t>
        <a:bodyPr/>
        <a:lstStyle/>
        <a:p>
          <a:endParaRPr lang="en-IN"/>
        </a:p>
      </dgm:t>
    </dgm:pt>
    <dgm:pt modelId="{316F9128-89BD-481D-8DCB-9B04A1882B63}">
      <dgm:prSet/>
      <dgm:spPr/>
      <dgm:t>
        <a:bodyPr/>
        <a:lstStyle/>
        <a:p>
          <a:pPr>
            <a:buFont typeface="+mj-lt"/>
            <a:buAutoNum type="arabicPeriod"/>
          </a:pPr>
          <a:r>
            <a:rPr lang="en-US" b="0" i="0"/>
            <a:t>Save User Passwords to JSON</a:t>
          </a:r>
        </a:p>
      </dgm:t>
    </dgm:pt>
    <dgm:pt modelId="{1FF6E239-DD5B-46F0-AD73-55C6550923DC}" type="parTrans" cxnId="{41C0A3E4-370F-4D5D-A0CD-9B6A34776724}">
      <dgm:prSet/>
      <dgm:spPr/>
      <dgm:t>
        <a:bodyPr/>
        <a:lstStyle/>
        <a:p>
          <a:endParaRPr lang="en-IN"/>
        </a:p>
      </dgm:t>
    </dgm:pt>
    <dgm:pt modelId="{FE3F9639-65E0-4F28-8D26-D99D623F75F0}" type="sibTrans" cxnId="{41C0A3E4-370F-4D5D-A0CD-9B6A34776724}">
      <dgm:prSet/>
      <dgm:spPr/>
      <dgm:t>
        <a:bodyPr/>
        <a:lstStyle/>
        <a:p>
          <a:endParaRPr lang="en-IN"/>
        </a:p>
      </dgm:t>
    </dgm:pt>
    <dgm:pt modelId="{2171A315-5F04-435A-B83C-C932C0CF2548}">
      <dgm:prSet/>
      <dgm:spPr/>
      <dgm:t>
        <a:bodyPr/>
        <a:lstStyle/>
        <a:p>
          <a:pPr>
            <a:buFont typeface="+mj-lt"/>
            <a:buAutoNum type="arabicPeriod"/>
          </a:pPr>
          <a:r>
            <a:rPr lang="en-US" b="0" i="0" dirty="0"/>
            <a:t>Load User Passwords from JSON</a:t>
          </a:r>
        </a:p>
      </dgm:t>
    </dgm:pt>
    <dgm:pt modelId="{B0402E8F-0D80-430A-AB76-35AE62C0D2FC}" type="parTrans" cxnId="{EB3D9808-FB97-4450-9A9D-FBF80AE10701}">
      <dgm:prSet/>
      <dgm:spPr/>
      <dgm:t>
        <a:bodyPr/>
        <a:lstStyle/>
        <a:p>
          <a:endParaRPr lang="en-IN"/>
        </a:p>
      </dgm:t>
    </dgm:pt>
    <dgm:pt modelId="{AB4324B6-378D-4355-88C1-15C90639E748}" type="sibTrans" cxnId="{EB3D9808-FB97-4450-9A9D-FBF80AE10701}">
      <dgm:prSet/>
      <dgm:spPr/>
      <dgm:t>
        <a:bodyPr/>
        <a:lstStyle/>
        <a:p>
          <a:endParaRPr lang="en-IN"/>
        </a:p>
      </dgm:t>
    </dgm:pt>
    <dgm:pt modelId="{1BB570DB-D905-46A4-A201-75F81BEE5383}">
      <dgm:prSet/>
      <dgm:spPr/>
      <dgm:t>
        <a:bodyPr/>
        <a:lstStyle/>
        <a:p>
          <a:pPr>
            <a:buFont typeface="+mj-lt"/>
            <a:buAutoNum type="arabicPeriod"/>
          </a:pPr>
          <a:r>
            <a:rPr lang="en-IN" b="0" i="0" dirty="0"/>
            <a:t>Save Transactions to JSON</a:t>
          </a:r>
        </a:p>
      </dgm:t>
    </dgm:pt>
    <dgm:pt modelId="{F5FE12FA-2759-4E03-AA27-A02AA374C034}" type="parTrans" cxnId="{01BC31B6-81B8-4D0B-B9D4-B06BAFFC278F}">
      <dgm:prSet/>
      <dgm:spPr/>
      <dgm:t>
        <a:bodyPr/>
        <a:lstStyle/>
        <a:p>
          <a:endParaRPr lang="en-IN"/>
        </a:p>
      </dgm:t>
    </dgm:pt>
    <dgm:pt modelId="{E927779D-AD03-4A54-9A84-42E24F336E1B}" type="sibTrans" cxnId="{01BC31B6-81B8-4D0B-B9D4-B06BAFFC278F}">
      <dgm:prSet/>
      <dgm:spPr/>
      <dgm:t>
        <a:bodyPr/>
        <a:lstStyle/>
        <a:p>
          <a:endParaRPr lang="en-IN"/>
        </a:p>
      </dgm:t>
    </dgm:pt>
    <dgm:pt modelId="{174207C3-1AC1-4213-852A-E631DA11C4CE}">
      <dgm:prSet/>
      <dgm:spPr/>
      <dgm:t>
        <a:bodyPr/>
        <a:lstStyle/>
        <a:p>
          <a:pPr>
            <a:buFont typeface="+mj-lt"/>
            <a:buAutoNum type="arabicPeriod"/>
          </a:pPr>
          <a:r>
            <a:rPr lang="en-IN" b="1" i="0" dirty="0"/>
            <a:t>Password Hashing</a:t>
          </a:r>
          <a:endParaRPr lang="en-IN" b="0" i="0" dirty="0"/>
        </a:p>
      </dgm:t>
    </dgm:pt>
    <dgm:pt modelId="{247D8B6B-F4FD-4BA4-9F84-1FBF085E8EC7}" type="parTrans" cxnId="{53AAFEFC-593E-4581-91E5-B09C7D46C691}">
      <dgm:prSet/>
      <dgm:spPr/>
      <dgm:t>
        <a:bodyPr/>
        <a:lstStyle/>
        <a:p>
          <a:endParaRPr lang="en-IN"/>
        </a:p>
      </dgm:t>
    </dgm:pt>
    <dgm:pt modelId="{3066BD46-F087-4EE9-A4FB-4B0B120158D0}" type="sibTrans" cxnId="{53AAFEFC-593E-4581-91E5-B09C7D46C691}">
      <dgm:prSet/>
      <dgm:spPr/>
      <dgm:t>
        <a:bodyPr/>
        <a:lstStyle/>
        <a:p>
          <a:endParaRPr lang="en-IN"/>
        </a:p>
      </dgm:t>
    </dgm:pt>
    <dgm:pt modelId="{5E837291-81AA-4BF0-841F-F97550983A8F}">
      <dgm:prSet/>
      <dgm:spPr/>
      <dgm:t>
        <a:bodyPr/>
        <a:lstStyle/>
        <a:p>
          <a:pPr>
            <a:buFont typeface="+mj-lt"/>
            <a:buAutoNum type="arabicPeriod"/>
          </a:pPr>
          <a:r>
            <a:rPr lang="en-US" b="0" i="0" dirty="0"/>
            <a:t>PBKDF2</a:t>
          </a:r>
          <a:endParaRPr lang="en-IN" b="0" i="0" dirty="0"/>
        </a:p>
      </dgm:t>
    </dgm:pt>
    <dgm:pt modelId="{7DFF2A0D-0B47-43C9-BE6D-25C4BC56B4C3}" type="parTrans" cxnId="{12BEE631-7E36-4751-8509-5DF92B0ADCD4}">
      <dgm:prSet/>
      <dgm:spPr/>
      <dgm:t>
        <a:bodyPr/>
        <a:lstStyle/>
        <a:p>
          <a:endParaRPr lang="en-IN"/>
        </a:p>
      </dgm:t>
    </dgm:pt>
    <dgm:pt modelId="{C9CF2120-7058-454E-8EF0-CEA528AED48B}" type="sibTrans" cxnId="{12BEE631-7E36-4751-8509-5DF92B0ADCD4}">
      <dgm:prSet/>
      <dgm:spPr/>
      <dgm:t>
        <a:bodyPr/>
        <a:lstStyle/>
        <a:p>
          <a:endParaRPr lang="en-IN"/>
        </a:p>
      </dgm:t>
    </dgm:pt>
    <dgm:pt modelId="{F518A807-B864-4372-9421-BFCE26E9868E}">
      <dgm:prSet/>
      <dgm:spPr/>
      <dgm:t>
        <a:bodyPr/>
        <a:lstStyle/>
        <a:p>
          <a:pPr>
            <a:buFont typeface="+mj-lt"/>
            <a:buAutoNum type="arabicPeriod"/>
          </a:pPr>
          <a:r>
            <a:rPr lang="en-IN" b="1" i="0"/>
            <a:t>Double Hashing</a:t>
          </a:r>
          <a:endParaRPr lang="en-IN" b="0" i="0"/>
        </a:p>
      </dgm:t>
    </dgm:pt>
    <dgm:pt modelId="{33847390-1F24-4BFD-B4F5-C06326E2C674}" type="parTrans" cxnId="{D472FFB7-ED92-4D81-AD9B-F121481A271C}">
      <dgm:prSet/>
      <dgm:spPr/>
      <dgm:t>
        <a:bodyPr/>
        <a:lstStyle/>
        <a:p>
          <a:endParaRPr lang="en-IN"/>
        </a:p>
      </dgm:t>
    </dgm:pt>
    <dgm:pt modelId="{3D96ACAD-47F7-4FF5-B222-830022C001CE}" type="sibTrans" cxnId="{D472FFB7-ED92-4D81-AD9B-F121481A271C}">
      <dgm:prSet/>
      <dgm:spPr/>
      <dgm:t>
        <a:bodyPr/>
        <a:lstStyle/>
        <a:p>
          <a:endParaRPr lang="en-IN"/>
        </a:p>
      </dgm:t>
    </dgm:pt>
    <dgm:pt modelId="{63F2E109-F3D3-4F55-861F-525BD596F5BA}">
      <dgm:prSet/>
      <dgm:spPr/>
      <dgm:t>
        <a:bodyPr/>
        <a:lstStyle/>
        <a:p>
          <a:pPr>
            <a:buFont typeface="+mj-lt"/>
            <a:buAutoNum type="arabicPeriod"/>
          </a:pPr>
          <a:r>
            <a:rPr lang="en-IN" b="0" i="0" dirty="0"/>
            <a:t>AES Encrypt Double Hashed Password</a:t>
          </a:r>
        </a:p>
      </dgm:t>
    </dgm:pt>
    <dgm:pt modelId="{9F2F0AD9-2D18-4ED7-B4A2-DB365324C3C2}" type="parTrans" cxnId="{77904149-F737-4D45-BD5D-4B19ABED16BB}">
      <dgm:prSet/>
      <dgm:spPr/>
      <dgm:t>
        <a:bodyPr/>
        <a:lstStyle/>
        <a:p>
          <a:endParaRPr lang="en-IN"/>
        </a:p>
      </dgm:t>
    </dgm:pt>
    <dgm:pt modelId="{49857A5A-328B-4ADD-9EB7-AAEC5B19E7D3}" type="sibTrans" cxnId="{77904149-F737-4D45-BD5D-4B19ABED16BB}">
      <dgm:prSet/>
      <dgm:spPr/>
      <dgm:t>
        <a:bodyPr/>
        <a:lstStyle/>
        <a:p>
          <a:endParaRPr lang="en-IN"/>
        </a:p>
      </dgm:t>
    </dgm:pt>
    <dgm:pt modelId="{6C309105-1EAF-462E-B133-DA86DE9D3BBF}">
      <dgm:prSet/>
      <dgm:spPr/>
      <dgm:t>
        <a:bodyPr/>
        <a:lstStyle/>
        <a:p>
          <a:pPr>
            <a:buFont typeface="+mj-lt"/>
            <a:buAutoNum type="arabicPeriod"/>
          </a:pPr>
          <a:r>
            <a:rPr lang="en-IN" b="0" i="0" dirty="0"/>
            <a:t>AES Decrypt Double Hashed Password</a:t>
          </a:r>
        </a:p>
      </dgm:t>
    </dgm:pt>
    <dgm:pt modelId="{96FE9F6F-262A-407B-B17D-A03D19A0ED4C}" type="parTrans" cxnId="{553BC269-429A-4CBE-B0F8-1457C60229BC}">
      <dgm:prSet/>
      <dgm:spPr/>
      <dgm:t>
        <a:bodyPr/>
        <a:lstStyle/>
        <a:p>
          <a:endParaRPr lang="en-IN"/>
        </a:p>
      </dgm:t>
    </dgm:pt>
    <dgm:pt modelId="{82F5683E-7E6A-47A3-9E5C-186CEB9BE26A}" type="sibTrans" cxnId="{553BC269-429A-4CBE-B0F8-1457C60229BC}">
      <dgm:prSet/>
      <dgm:spPr/>
      <dgm:t>
        <a:bodyPr/>
        <a:lstStyle/>
        <a:p>
          <a:endParaRPr lang="en-IN"/>
        </a:p>
      </dgm:t>
    </dgm:pt>
    <dgm:pt modelId="{7A08AB31-3DFF-4801-AD94-9DD3FF5A5E9E}">
      <dgm:prSet/>
      <dgm:spPr/>
      <dgm:t>
        <a:bodyPr/>
        <a:lstStyle/>
        <a:p>
          <a:pPr>
            <a:buFont typeface="+mj-lt"/>
            <a:buAutoNum type="arabicPeriod"/>
          </a:pPr>
          <a:r>
            <a:rPr lang="en-IN" b="1" i="0" dirty="0"/>
            <a:t>User Management</a:t>
          </a:r>
          <a:endParaRPr lang="en-IN" b="0" i="0" dirty="0"/>
        </a:p>
      </dgm:t>
    </dgm:pt>
    <dgm:pt modelId="{6F7926DE-C065-470C-8117-7D16E0DD8E35}" type="parTrans" cxnId="{718DF781-AC82-4709-A5F3-DFE99A54F9E3}">
      <dgm:prSet/>
      <dgm:spPr/>
      <dgm:t>
        <a:bodyPr/>
        <a:lstStyle/>
        <a:p>
          <a:endParaRPr lang="en-IN"/>
        </a:p>
      </dgm:t>
    </dgm:pt>
    <dgm:pt modelId="{11AA49DE-9B94-42CA-A318-25857B4FF88F}" type="sibTrans" cxnId="{718DF781-AC82-4709-A5F3-DFE99A54F9E3}">
      <dgm:prSet/>
      <dgm:spPr/>
      <dgm:t>
        <a:bodyPr/>
        <a:lstStyle/>
        <a:p>
          <a:endParaRPr lang="en-IN"/>
        </a:p>
      </dgm:t>
    </dgm:pt>
    <dgm:pt modelId="{CB32A2EB-EE55-419F-A9D7-E6C64A97E991}">
      <dgm:prSet/>
      <dgm:spPr/>
      <dgm:t>
        <a:bodyPr/>
        <a:lstStyle/>
        <a:p>
          <a:pPr>
            <a:buFont typeface="+mj-lt"/>
            <a:buAutoNum type="arabicPeriod"/>
          </a:pPr>
          <a:r>
            <a:rPr lang="en-IN" b="0" i="0" dirty="0"/>
            <a:t>Sign Up</a:t>
          </a:r>
        </a:p>
      </dgm:t>
    </dgm:pt>
    <dgm:pt modelId="{4BFA48E1-EA91-494C-8027-21E0E824D605}" type="parTrans" cxnId="{E0F80741-1799-43F5-9DA1-D4A220CB995A}">
      <dgm:prSet/>
      <dgm:spPr/>
      <dgm:t>
        <a:bodyPr/>
        <a:lstStyle/>
        <a:p>
          <a:endParaRPr lang="en-IN"/>
        </a:p>
      </dgm:t>
    </dgm:pt>
    <dgm:pt modelId="{71DFA6AD-A1C7-41F7-BB0E-DD771D405B10}" type="sibTrans" cxnId="{E0F80741-1799-43F5-9DA1-D4A220CB995A}">
      <dgm:prSet/>
      <dgm:spPr/>
      <dgm:t>
        <a:bodyPr/>
        <a:lstStyle/>
        <a:p>
          <a:endParaRPr lang="en-IN"/>
        </a:p>
      </dgm:t>
    </dgm:pt>
    <dgm:pt modelId="{0680C7AB-7542-4EE0-A8C6-4181BAD9FBAF}">
      <dgm:prSet/>
      <dgm:spPr/>
      <dgm:t>
        <a:bodyPr/>
        <a:lstStyle/>
        <a:p>
          <a:pPr>
            <a:buFont typeface="+mj-lt"/>
            <a:buAutoNum type="arabicPeriod"/>
          </a:pPr>
          <a:r>
            <a:rPr lang="en-IN" b="1" i="0"/>
            <a:t>Main Method</a:t>
          </a:r>
          <a:endParaRPr lang="en-IN" b="0" i="0"/>
        </a:p>
      </dgm:t>
    </dgm:pt>
    <dgm:pt modelId="{3BC34817-22BD-4B57-809F-187945511669}" type="parTrans" cxnId="{903F3EAB-8044-4963-B202-875AB1F805D9}">
      <dgm:prSet/>
      <dgm:spPr/>
      <dgm:t>
        <a:bodyPr/>
        <a:lstStyle/>
        <a:p>
          <a:endParaRPr lang="en-IN"/>
        </a:p>
      </dgm:t>
    </dgm:pt>
    <dgm:pt modelId="{A363DC4C-B3A1-43B0-9B1E-5C89D25750DC}" type="sibTrans" cxnId="{903F3EAB-8044-4963-B202-875AB1F805D9}">
      <dgm:prSet/>
      <dgm:spPr/>
      <dgm:t>
        <a:bodyPr/>
        <a:lstStyle/>
        <a:p>
          <a:endParaRPr lang="en-IN"/>
        </a:p>
      </dgm:t>
    </dgm:pt>
    <dgm:pt modelId="{96839B96-FC94-4393-ABA8-856BA8A21904}">
      <dgm:prSet/>
      <dgm:spPr/>
      <dgm:t>
        <a:bodyPr/>
        <a:lstStyle/>
        <a:p>
          <a:pPr>
            <a:buFont typeface="+mj-lt"/>
            <a:buAutoNum type="arabicPeriod"/>
          </a:pPr>
          <a:r>
            <a:rPr lang="en-US" b="0" i="0"/>
            <a:t>Main method handling user interactions and system flow.</a:t>
          </a:r>
        </a:p>
      </dgm:t>
    </dgm:pt>
    <dgm:pt modelId="{175D614C-DE4C-4893-A095-E05553D6ACAA}" type="parTrans" cxnId="{A52AE813-CE06-4840-8C3B-6C2B612FFDBF}">
      <dgm:prSet/>
      <dgm:spPr/>
      <dgm:t>
        <a:bodyPr/>
        <a:lstStyle/>
        <a:p>
          <a:endParaRPr lang="en-IN"/>
        </a:p>
      </dgm:t>
    </dgm:pt>
    <dgm:pt modelId="{1657C302-D277-40F5-B2E9-8DA8010E876A}" type="sibTrans" cxnId="{A52AE813-CE06-4840-8C3B-6C2B612FFDBF}">
      <dgm:prSet/>
      <dgm:spPr/>
      <dgm:t>
        <a:bodyPr/>
        <a:lstStyle/>
        <a:p>
          <a:endParaRPr lang="en-IN"/>
        </a:p>
      </dgm:t>
    </dgm:pt>
    <dgm:pt modelId="{BF9B1B07-82FF-427B-ABF9-510D2491EF5B}">
      <dgm:prSet/>
      <dgm:spPr/>
      <dgm:t>
        <a:bodyPr/>
        <a:lstStyle/>
        <a:p>
          <a:pPr>
            <a:buFont typeface="+mj-lt"/>
            <a:buAutoNum type="arabicPeriod"/>
          </a:pPr>
          <a:r>
            <a:rPr lang="en-US" b="0" i="0" dirty="0"/>
            <a:t>Sign In</a:t>
          </a:r>
          <a:endParaRPr lang="en-IN" b="0" i="0" dirty="0"/>
        </a:p>
      </dgm:t>
    </dgm:pt>
    <dgm:pt modelId="{026C2346-EDD2-411F-BE23-399B35A53555}" type="parTrans" cxnId="{EE3AFF2C-046F-4D6B-BEEA-33C629472088}">
      <dgm:prSet/>
      <dgm:spPr/>
      <dgm:t>
        <a:bodyPr/>
        <a:lstStyle/>
        <a:p>
          <a:endParaRPr lang="en-IN"/>
        </a:p>
      </dgm:t>
    </dgm:pt>
    <dgm:pt modelId="{16065B73-CF88-4048-B95B-4E3B8C739021}" type="sibTrans" cxnId="{EE3AFF2C-046F-4D6B-BEEA-33C629472088}">
      <dgm:prSet/>
      <dgm:spPr/>
      <dgm:t>
        <a:bodyPr/>
        <a:lstStyle/>
        <a:p>
          <a:endParaRPr lang="en-IN"/>
        </a:p>
      </dgm:t>
    </dgm:pt>
    <dgm:pt modelId="{280FCD7E-2A13-4587-AEF5-5931907C5792}">
      <dgm:prSet/>
      <dgm:spPr/>
      <dgm:t>
        <a:bodyPr/>
        <a:lstStyle/>
        <a:p>
          <a:pPr>
            <a:buFont typeface="+mj-lt"/>
            <a:buAutoNum type="arabicPeriod"/>
          </a:pPr>
          <a:r>
            <a:rPr lang="en-US" b="0" i="0" dirty="0"/>
            <a:t>Transactions</a:t>
          </a:r>
          <a:endParaRPr lang="en-IN" b="0" i="0" dirty="0"/>
        </a:p>
      </dgm:t>
    </dgm:pt>
    <dgm:pt modelId="{8EA2E7D8-A800-4A8F-82F6-2F1B5F167B61}" type="parTrans" cxnId="{7388B5CC-AF59-4C44-BD53-293734B84FD5}">
      <dgm:prSet/>
      <dgm:spPr/>
      <dgm:t>
        <a:bodyPr/>
        <a:lstStyle/>
        <a:p>
          <a:endParaRPr lang="en-IN"/>
        </a:p>
      </dgm:t>
    </dgm:pt>
    <dgm:pt modelId="{1471A69C-F972-46E5-9368-28F112C0D013}" type="sibTrans" cxnId="{7388B5CC-AF59-4C44-BD53-293734B84FD5}">
      <dgm:prSet/>
      <dgm:spPr/>
      <dgm:t>
        <a:bodyPr/>
        <a:lstStyle/>
        <a:p>
          <a:endParaRPr lang="en-IN"/>
        </a:p>
      </dgm:t>
    </dgm:pt>
    <dgm:pt modelId="{0B7C33F7-E13A-45BF-8342-19CA453F358C}">
      <dgm:prSet/>
      <dgm:spPr/>
      <dgm:t>
        <a:bodyPr/>
        <a:lstStyle/>
        <a:p>
          <a:pPr>
            <a:buFont typeface="+mj-lt"/>
            <a:buAutoNum type="arabicPeriod"/>
          </a:pPr>
          <a:r>
            <a:rPr lang="en-US" b="0" i="0" dirty="0"/>
            <a:t>Save Log to Log.dat</a:t>
          </a:r>
          <a:endParaRPr lang="en-IN" b="0" i="0" dirty="0"/>
        </a:p>
      </dgm:t>
    </dgm:pt>
    <dgm:pt modelId="{26656D87-DD61-42C2-BC32-4995312A38E9}" type="parTrans" cxnId="{093337E3-2C3A-4BFA-B81E-E91790EF81F1}">
      <dgm:prSet/>
      <dgm:spPr/>
      <dgm:t>
        <a:bodyPr/>
        <a:lstStyle/>
        <a:p>
          <a:endParaRPr lang="en-IN"/>
        </a:p>
      </dgm:t>
    </dgm:pt>
    <dgm:pt modelId="{B40CAF38-77FB-48B5-ABB4-D879734337BA}" type="sibTrans" cxnId="{093337E3-2C3A-4BFA-B81E-E91790EF81F1}">
      <dgm:prSet/>
      <dgm:spPr/>
      <dgm:t>
        <a:bodyPr/>
        <a:lstStyle/>
        <a:p>
          <a:endParaRPr lang="en-IN"/>
        </a:p>
      </dgm:t>
    </dgm:pt>
    <dgm:pt modelId="{949938A1-F4CE-4F0A-95F7-6846D773A735}">
      <dgm:prSet/>
      <dgm:spPr/>
      <dgm:t>
        <a:bodyPr/>
        <a:lstStyle/>
        <a:p>
          <a:pPr>
            <a:buFont typeface="+mj-lt"/>
            <a:buAutoNum type="arabicPeriod"/>
          </a:pPr>
          <a:r>
            <a:rPr lang="en-US" b="0" i="0" dirty="0"/>
            <a:t>Salting</a:t>
          </a:r>
          <a:endParaRPr lang="en-IN" b="0" i="0" dirty="0"/>
        </a:p>
      </dgm:t>
    </dgm:pt>
    <dgm:pt modelId="{979800D3-7BC1-4FFC-A452-4D2DF283223C}" type="parTrans" cxnId="{0B448709-4D0A-4B51-88ED-CFDCA71D0F68}">
      <dgm:prSet/>
      <dgm:spPr/>
      <dgm:t>
        <a:bodyPr/>
        <a:lstStyle/>
        <a:p>
          <a:endParaRPr lang="en-IN"/>
        </a:p>
      </dgm:t>
    </dgm:pt>
    <dgm:pt modelId="{D0AE7AC3-9C6E-4905-BCCB-FAABE4A56FC0}" type="sibTrans" cxnId="{0B448709-4D0A-4B51-88ED-CFDCA71D0F68}">
      <dgm:prSet/>
      <dgm:spPr/>
      <dgm:t>
        <a:bodyPr/>
        <a:lstStyle/>
        <a:p>
          <a:endParaRPr lang="en-IN"/>
        </a:p>
      </dgm:t>
    </dgm:pt>
    <dgm:pt modelId="{524931CD-B990-4A62-B1B4-13CDAA83178D}">
      <dgm:prSet/>
      <dgm:spPr/>
      <dgm:t>
        <a:bodyPr/>
        <a:lstStyle/>
        <a:p>
          <a:pPr>
            <a:buFont typeface="+mj-lt"/>
            <a:buAutoNum type="arabicPeriod"/>
          </a:pPr>
          <a:r>
            <a:rPr lang="en-US" b="0" i="0" dirty="0"/>
            <a:t>Double Hashing</a:t>
          </a:r>
          <a:endParaRPr lang="en-IN" b="0" i="0" dirty="0"/>
        </a:p>
      </dgm:t>
    </dgm:pt>
    <dgm:pt modelId="{1C9762D0-06B1-423C-AE70-511C5E85E39F}" type="parTrans" cxnId="{27E5B9BC-FF15-4B74-A4D0-E6423D736910}">
      <dgm:prSet/>
      <dgm:spPr/>
      <dgm:t>
        <a:bodyPr/>
        <a:lstStyle/>
        <a:p>
          <a:endParaRPr lang="en-IN"/>
        </a:p>
      </dgm:t>
    </dgm:pt>
    <dgm:pt modelId="{B7BFE59F-635F-418D-9DB7-8ADCC18944E3}" type="sibTrans" cxnId="{27E5B9BC-FF15-4B74-A4D0-E6423D736910}">
      <dgm:prSet/>
      <dgm:spPr/>
      <dgm:t>
        <a:bodyPr/>
        <a:lstStyle/>
        <a:p>
          <a:endParaRPr lang="en-IN"/>
        </a:p>
      </dgm:t>
    </dgm:pt>
    <dgm:pt modelId="{21E01D0C-3E51-45C7-8606-4A6F59F696F8}" type="pres">
      <dgm:prSet presAssocID="{B7238BDD-06F8-48E8-A127-76C73CFE2622}" presName="diagram" presStyleCnt="0">
        <dgm:presLayoutVars>
          <dgm:chPref val="1"/>
          <dgm:dir/>
          <dgm:animOne val="branch"/>
          <dgm:animLvl val="lvl"/>
          <dgm:resizeHandles/>
        </dgm:presLayoutVars>
      </dgm:prSet>
      <dgm:spPr/>
    </dgm:pt>
    <dgm:pt modelId="{A3FEF954-6970-483A-B402-F24FA5344F30}" type="pres">
      <dgm:prSet presAssocID="{0E0F155F-9682-4D19-A159-73C745D5AD3E}" presName="root" presStyleCnt="0"/>
      <dgm:spPr/>
    </dgm:pt>
    <dgm:pt modelId="{5B3240A1-250E-4042-B7E7-33FE3F35B4CC}" type="pres">
      <dgm:prSet presAssocID="{0E0F155F-9682-4D19-A159-73C745D5AD3E}" presName="rootComposite" presStyleCnt="0"/>
      <dgm:spPr/>
    </dgm:pt>
    <dgm:pt modelId="{525609E5-E81C-4D5B-90E6-7F1A3FABC489}" type="pres">
      <dgm:prSet presAssocID="{0E0F155F-9682-4D19-A159-73C745D5AD3E}" presName="rootText" presStyleLbl="node1" presStyleIdx="0" presStyleCnt="5"/>
      <dgm:spPr/>
    </dgm:pt>
    <dgm:pt modelId="{94D62353-DEA6-4C41-8712-3B9C05B89DEC}" type="pres">
      <dgm:prSet presAssocID="{0E0F155F-9682-4D19-A159-73C745D5AD3E}" presName="rootConnector" presStyleLbl="node1" presStyleIdx="0" presStyleCnt="5"/>
      <dgm:spPr/>
    </dgm:pt>
    <dgm:pt modelId="{F0B53566-1613-4FF3-BC42-B36EBC788111}" type="pres">
      <dgm:prSet presAssocID="{0E0F155F-9682-4D19-A159-73C745D5AD3E}" presName="childShape" presStyleCnt="0"/>
      <dgm:spPr/>
    </dgm:pt>
    <dgm:pt modelId="{CB800950-6DF3-481D-B297-D6B979E60A99}" type="pres">
      <dgm:prSet presAssocID="{1FF6E239-DD5B-46F0-AD73-55C6550923DC}" presName="Name13" presStyleLbl="parChTrans1D2" presStyleIdx="0" presStyleCnt="13"/>
      <dgm:spPr/>
    </dgm:pt>
    <dgm:pt modelId="{38BDA37E-7812-4005-99A2-BCFCF05727F5}" type="pres">
      <dgm:prSet presAssocID="{316F9128-89BD-481D-8DCB-9B04A1882B63}" presName="childText" presStyleLbl="bgAcc1" presStyleIdx="0" presStyleCnt="13">
        <dgm:presLayoutVars>
          <dgm:bulletEnabled val="1"/>
        </dgm:presLayoutVars>
      </dgm:prSet>
      <dgm:spPr/>
    </dgm:pt>
    <dgm:pt modelId="{8061829F-A40C-42D9-8AE4-1B4C4664C020}" type="pres">
      <dgm:prSet presAssocID="{B0402E8F-0D80-430A-AB76-35AE62C0D2FC}" presName="Name13" presStyleLbl="parChTrans1D2" presStyleIdx="1" presStyleCnt="13"/>
      <dgm:spPr/>
    </dgm:pt>
    <dgm:pt modelId="{738BE49D-CA6A-4420-BD9D-BF121EB91135}" type="pres">
      <dgm:prSet presAssocID="{2171A315-5F04-435A-B83C-C932C0CF2548}" presName="childText" presStyleLbl="bgAcc1" presStyleIdx="1" presStyleCnt="13">
        <dgm:presLayoutVars>
          <dgm:bulletEnabled val="1"/>
        </dgm:presLayoutVars>
      </dgm:prSet>
      <dgm:spPr/>
    </dgm:pt>
    <dgm:pt modelId="{FCB3CE72-FE75-4CC8-9F68-42D7B20F35E8}" type="pres">
      <dgm:prSet presAssocID="{F5FE12FA-2759-4E03-AA27-A02AA374C034}" presName="Name13" presStyleLbl="parChTrans1D2" presStyleIdx="2" presStyleCnt="13"/>
      <dgm:spPr/>
    </dgm:pt>
    <dgm:pt modelId="{4A98E1D1-22A6-4489-8601-EE33204D2914}" type="pres">
      <dgm:prSet presAssocID="{1BB570DB-D905-46A4-A201-75F81BEE5383}" presName="childText" presStyleLbl="bgAcc1" presStyleIdx="2" presStyleCnt="13">
        <dgm:presLayoutVars>
          <dgm:bulletEnabled val="1"/>
        </dgm:presLayoutVars>
      </dgm:prSet>
      <dgm:spPr/>
    </dgm:pt>
    <dgm:pt modelId="{FF88F791-1C76-4A0B-B7A1-4813F85BCA71}" type="pres">
      <dgm:prSet presAssocID="{26656D87-DD61-42C2-BC32-4995312A38E9}" presName="Name13" presStyleLbl="parChTrans1D2" presStyleIdx="3" presStyleCnt="13"/>
      <dgm:spPr/>
    </dgm:pt>
    <dgm:pt modelId="{D273E214-9198-4C22-872E-67867D54529E}" type="pres">
      <dgm:prSet presAssocID="{0B7C33F7-E13A-45BF-8342-19CA453F358C}" presName="childText" presStyleLbl="bgAcc1" presStyleIdx="3" presStyleCnt="13">
        <dgm:presLayoutVars>
          <dgm:bulletEnabled val="1"/>
        </dgm:presLayoutVars>
      </dgm:prSet>
      <dgm:spPr/>
    </dgm:pt>
    <dgm:pt modelId="{4A1F2124-14D1-4F56-AA23-4E98F64D8973}" type="pres">
      <dgm:prSet presAssocID="{174207C3-1AC1-4213-852A-E631DA11C4CE}" presName="root" presStyleCnt="0"/>
      <dgm:spPr/>
    </dgm:pt>
    <dgm:pt modelId="{D898BC65-4D1D-480A-8DF8-CDF6471E7178}" type="pres">
      <dgm:prSet presAssocID="{174207C3-1AC1-4213-852A-E631DA11C4CE}" presName="rootComposite" presStyleCnt="0"/>
      <dgm:spPr/>
    </dgm:pt>
    <dgm:pt modelId="{67E6E839-DEBB-4FCF-871F-01BA6B97B41A}" type="pres">
      <dgm:prSet presAssocID="{174207C3-1AC1-4213-852A-E631DA11C4CE}" presName="rootText" presStyleLbl="node1" presStyleIdx="1" presStyleCnt="5"/>
      <dgm:spPr/>
    </dgm:pt>
    <dgm:pt modelId="{AD7DEC02-D404-4A0F-88C0-13414B950FB7}" type="pres">
      <dgm:prSet presAssocID="{174207C3-1AC1-4213-852A-E631DA11C4CE}" presName="rootConnector" presStyleLbl="node1" presStyleIdx="1" presStyleCnt="5"/>
      <dgm:spPr/>
    </dgm:pt>
    <dgm:pt modelId="{DA7067D9-C4F6-49AD-8088-70752C444C3F}" type="pres">
      <dgm:prSet presAssocID="{174207C3-1AC1-4213-852A-E631DA11C4CE}" presName="childShape" presStyleCnt="0"/>
      <dgm:spPr/>
    </dgm:pt>
    <dgm:pt modelId="{5C9D378E-C63E-4018-BDA2-A04302F94A5E}" type="pres">
      <dgm:prSet presAssocID="{7DFF2A0D-0B47-43C9-BE6D-25C4BC56B4C3}" presName="Name13" presStyleLbl="parChTrans1D2" presStyleIdx="4" presStyleCnt="13"/>
      <dgm:spPr/>
    </dgm:pt>
    <dgm:pt modelId="{BF989AF0-26AA-465F-91DE-180F45AEE48D}" type="pres">
      <dgm:prSet presAssocID="{5E837291-81AA-4BF0-841F-F97550983A8F}" presName="childText" presStyleLbl="bgAcc1" presStyleIdx="4" presStyleCnt="13">
        <dgm:presLayoutVars>
          <dgm:bulletEnabled val="1"/>
        </dgm:presLayoutVars>
      </dgm:prSet>
      <dgm:spPr/>
    </dgm:pt>
    <dgm:pt modelId="{27BC6DB2-43C9-49C1-983D-E73061A2D6D5}" type="pres">
      <dgm:prSet presAssocID="{979800D3-7BC1-4FFC-A452-4D2DF283223C}" presName="Name13" presStyleLbl="parChTrans1D2" presStyleIdx="5" presStyleCnt="13"/>
      <dgm:spPr/>
    </dgm:pt>
    <dgm:pt modelId="{3D479A59-6942-468F-BAF5-BD4EC7AB0DA7}" type="pres">
      <dgm:prSet presAssocID="{949938A1-F4CE-4F0A-95F7-6846D773A735}" presName="childText" presStyleLbl="bgAcc1" presStyleIdx="5" presStyleCnt="13">
        <dgm:presLayoutVars>
          <dgm:bulletEnabled val="1"/>
        </dgm:presLayoutVars>
      </dgm:prSet>
      <dgm:spPr/>
    </dgm:pt>
    <dgm:pt modelId="{85DF39A4-FC0E-4D80-819E-B37B8D261DD0}" type="pres">
      <dgm:prSet presAssocID="{1C9762D0-06B1-423C-AE70-511C5E85E39F}" presName="Name13" presStyleLbl="parChTrans1D2" presStyleIdx="6" presStyleCnt="13"/>
      <dgm:spPr/>
    </dgm:pt>
    <dgm:pt modelId="{815F5C82-4896-4A79-B8F2-A513D811AC41}" type="pres">
      <dgm:prSet presAssocID="{524931CD-B990-4A62-B1B4-13CDAA83178D}" presName="childText" presStyleLbl="bgAcc1" presStyleIdx="6" presStyleCnt="13">
        <dgm:presLayoutVars>
          <dgm:bulletEnabled val="1"/>
        </dgm:presLayoutVars>
      </dgm:prSet>
      <dgm:spPr/>
    </dgm:pt>
    <dgm:pt modelId="{D65362CB-E502-4BD6-A3DF-0533902F59A1}" type="pres">
      <dgm:prSet presAssocID="{F518A807-B864-4372-9421-BFCE26E9868E}" presName="root" presStyleCnt="0"/>
      <dgm:spPr/>
    </dgm:pt>
    <dgm:pt modelId="{A9BE34EE-F1C0-4A9D-A6CE-62DD3C036CD4}" type="pres">
      <dgm:prSet presAssocID="{F518A807-B864-4372-9421-BFCE26E9868E}" presName="rootComposite" presStyleCnt="0"/>
      <dgm:spPr/>
    </dgm:pt>
    <dgm:pt modelId="{351300F0-6F82-4120-BB28-B52CB7F66B95}" type="pres">
      <dgm:prSet presAssocID="{F518A807-B864-4372-9421-BFCE26E9868E}" presName="rootText" presStyleLbl="node1" presStyleIdx="2" presStyleCnt="5"/>
      <dgm:spPr/>
    </dgm:pt>
    <dgm:pt modelId="{D0942118-4871-463E-8CC9-1E333720A2EB}" type="pres">
      <dgm:prSet presAssocID="{F518A807-B864-4372-9421-BFCE26E9868E}" presName="rootConnector" presStyleLbl="node1" presStyleIdx="2" presStyleCnt="5"/>
      <dgm:spPr/>
    </dgm:pt>
    <dgm:pt modelId="{B9F40A9F-7A64-4AB9-A8BB-2AF0639E804D}" type="pres">
      <dgm:prSet presAssocID="{F518A807-B864-4372-9421-BFCE26E9868E}" presName="childShape" presStyleCnt="0"/>
      <dgm:spPr/>
    </dgm:pt>
    <dgm:pt modelId="{A656FC0C-F64F-47DA-B795-9F99BA31C1FE}" type="pres">
      <dgm:prSet presAssocID="{9F2F0AD9-2D18-4ED7-B4A2-DB365324C3C2}" presName="Name13" presStyleLbl="parChTrans1D2" presStyleIdx="7" presStyleCnt="13"/>
      <dgm:spPr/>
    </dgm:pt>
    <dgm:pt modelId="{040A6049-8DCA-4F0E-87A1-E9F98DE98104}" type="pres">
      <dgm:prSet presAssocID="{63F2E109-F3D3-4F55-861F-525BD596F5BA}" presName="childText" presStyleLbl="bgAcc1" presStyleIdx="7" presStyleCnt="13">
        <dgm:presLayoutVars>
          <dgm:bulletEnabled val="1"/>
        </dgm:presLayoutVars>
      </dgm:prSet>
      <dgm:spPr/>
    </dgm:pt>
    <dgm:pt modelId="{F14DF58F-C978-49B0-BF18-11D71ED38D65}" type="pres">
      <dgm:prSet presAssocID="{96FE9F6F-262A-407B-B17D-A03D19A0ED4C}" presName="Name13" presStyleLbl="parChTrans1D2" presStyleIdx="8" presStyleCnt="13"/>
      <dgm:spPr/>
    </dgm:pt>
    <dgm:pt modelId="{FDBF2F94-45F3-4188-A9BC-F377060758B3}" type="pres">
      <dgm:prSet presAssocID="{6C309105-1EAF-462E-B133-DA86DE9D3BBF}" presName="childText" presStyleLbl="bgAcc1" presStyleIdx="8" presStyleCnt="13">
        <dgm:presLayoutVars>
          <dgm:bulletEnabled val="1"/>
        </dgm:presLayoutVars>
      </dgm:prSet>
      <dgm:spPr/>
    </dgm:pt>
    <dgm:pt modelId="{2D75DE48-4C77-409C-8A58-95BD2A47FD0F}" type="pres">
      <dgm:prSet presAssocID="{7A08AB31-3DFF-4801-AD94-9DD3FF5A5E9E}" presName="root" presStyleCnt="0"/>
      <dgm:spPr/>
    </dgm:pt>
    <dgm:pt modelId="{4E2CCBDD-0C2B-4F94-8269-FB084815C766}" type="pres">
      <dgm:prSet presAssocID="{7A08AB31-3DFF-4801-AD94-9DD3FF5A5E9E}" presName="rootComposite" presStyleCnt="0"/>
      <dgm:spPr/>
    </dgm:pt>
    <dgm:pt modelId="{39FE8696-CF0A-4025-B6CF-866E681123B3}" type="pres">
      <dgm:prSet presAssocID="{7A08AB31-3DFF-4801-AD94-9DD3FF5A5E9E}" presName="rootText" presStyleLbl="node1" presStyleIdx="3" presStyleCnt="5"/>
      <dgm:spPr/>
    </dgm:pt>
    <dgm:pt modelId="{3FDB1F4A-0C1C-4A35-B8F5-9F9F57AF09B1}" type="pres">
      <dgm:prSet presAssocID="{7A08AB31-3DFF-4801-AD94-9DD3FF5A5E9E}" presName="rootConnector" presStyleLbl="node1" presStyleIdx="3" presStyleCnt="5"/>
      <dgm:spPr/>
    </dgm:pt>
    <dgm:pt modelId="{3E25FCEB-E132-496F-B07A-2F070EB07202}" type="pres">
      <dgm:prSet presAssocID="{7A08AB31-3DFF-4801-AD94-9DD3FF5A5E9E}" presName="childShape" presStyleCnt="0"/>
      <dgm:spPr/>
    </dgm:pt>
    <dgm:pt modelId="{2830DFCF-03AC-4455-BE88-19C7C3B2C743}" type="pres">
      <dgm:prSet presAssocID="{4BFA48E1-EA91-494C-8027-21E0E824D605}" presName="Name13" presStyleLbl="parChTrans1D2" presStyleIdx="9" presStyleCnt="13"/>
      <dgm:spPr/>
    </dgm:pt>
    <dgm:pt modelId="{66B1D6FE-0D04-4730-8C08-6191A5F77A72}" type="pres">
      <dgm:prSet presAssocID="{CB32A2EB-EE55-419F-A9D7-E6C64A97E991}" presName="childText" presStyleLbl="bgAcc1" presStyleIdx="9" presStyleCnt="13">
        <dgm:presLayoutVars>
          <dgm:bulletEnabled val="1"/>
        </dgm:presLayoutVars>
      </dgm:prSet>
      <dgm:spPr/>
    </dgm:pt>
    <dgm:pt modelId="{FA43199A-DA4B-4F0C-903F-F019508F0910}" type="pres">
      <dgm:prSet presAssocID="{026C2346-EDD2-411F-BE23-399B35A53555}" presName="Name13" presStyleLbl="parChTrans1D2" presStyleIdx="10" presStyleCnt="13"/>
      <dgm:spPr/>
    </dgm:pt>
    <dgm:pt modelId="{2C31A503-F9E9-4821-A3B5-3F148B3E8C4A}" type="pres">
      <dgm:prSet presAssocID="{BF9B1B07-82FF-427B-ABF9-510D2491EF5B}" presName="childText" presStyleLbl="bgAcc1" presStyleIdx="10" presStyleCnt="13">
        <dgm:presLayoutVars>
          <dgm:bulletEnabled val="1"/>
        </dgm:presLayoutVars>
      </dgm:prSet>
      <dgm:spPr/>
    </dgm:pt>
    <dgm:pt modelId="{1E801137-EA8B-4EA9-A94B-59ADB2854354}" type="pres">
      <dgm:prSet presAssocID="{8EA2E7D8-A800-4A8F-82F6-2F1B5F167B61}" presName="Name13" presStyleLbl="parChTrans1D2" presStyleIdx="11" presStyleCnt="13"/>
      <dgm:spPr/>
    </dgm:pt>
    <dgm:pt modelId="{E0AB40E7-DEBD-4287-B13C-C5DEA4FF9CCE}" type="pres">
      <dgm:prSet presAssocID="{280FCD7E-2A13-4587-AEF5-5931907C5792}" presName="childText" presStyleLbl="bgAcc1" presStyleIdx="11" presStyleCnt="13">
        <dgm:presLayoutVars>
          <dgm:bulletEnabled val="1"/>
        </dgm:presLayoutVars>
      </dgm:prSet>
      <dgm:spPr/>
    </dgm:pt>
    <dgm:pt modelId="{EBA2AE67-3078-48D4-B943-257CB94933AD}" type="pres">
      <dgm:prSet presAssocID="{0680C7AB-7542-4EE0-A8C6-4181BAD9FBAF}" presName="root" presStyleCnt="0"/>
      <dgm:spPr/>
    </dgm:pt>
    <dgm:pt modelId="{44697DA2-5CD5-4DE0-B87A-3491BE1141AA}" type="pres">
      <dgm:prSet presAssocID="{0680C7AB-7542-4EE0-A8C6-4181BAD9FBAF}" presName="rootComposite" presStyleCnt="0"/>
      <dgm:spPr/>
    </dgm:pt>
    <dgm:pt modelId="{6654BDF5-2FF7-42C7-BF0A-6F034B742BD0}" type="pres">
      <dgm:prSet presAssocID="{0680C7AB-7542-4EE0-A8C6-4181BAD9FBAF}" presName="rootText" presStyleLbl="node1" presStyleIdx="4" presStyleCnt="5"/>
      <dgm:spPr/>
    </dgm:pt>
    <dgm:pt modelId="{6D04323D-635C-4557-9813-37E81FA8DE7F}" type="pres">
      <dgm:prSet presAssocID="{0680C7AB-7542-4EE0-A8C6-4181BAD9FBAF}" presName="rootConnector" presStyleLbl="node1" presStyleIdx="4" presStyleCnt="5"/>
      <dgm:spPr/>
    </dgm:pt>
    <dgm:pt modelId="{3D9F8BB4-A291-4CDC-9A31-0D0CECCD26EF}" type="pres">
      <dgm:prSet presAssocID="{0680C7AB-7542-4EE0-A8C6-4181BAD9FBAF}" presName="childShape" presStyleCnt="0"/>
      <dgm:spPr/>
    </dgm:pt>
    <dgm:pt modelId="{FDC1C041-7105-4AD6-99D8-20B3234D84BB}" type="pres">
      <dgm:prSet presAssocID="{175D614C-DE4C-4893-A095-E05553D6ACAA}" presName="Name13" presStyleLbl="parChTrans1D2" presStyleIdx="12" presStyleCnt="13"/>
      <dgm:spPr/>
    </dgm:pt>
    <dgm:pt modelId="{FE706995-24A9-4CFE-A10D-AB6C842336F6}" type="pres">
      <dgm:prSet presAssocID="{96839B96-FC94-4393-ABA8-856BA8A21904}" presName="childText" presStyleLbl="bgAcc1" presStyleIdx="12" presStyleCnt="13">
        <dgm:presLayoutVars>
          <dgm:bulletEnabled val="1"/>
        </dgm:presLayoutVars>
      </dgm:prSet>
      <dgm:spPr/>
    </dgm:pt>
  </dgm:ptLst>
  <dgm:cxnLst>
    <dgm:cxn modelId="{3E4D6305-96C5-4E3F-AEC7-2F4B951030B8}" type="presOf" srcId="{6C309105-1EAF-462E-B133-DA86DE9D3BBF}" destId="{FDBF2F94-45F3-4188-A9BC-F377060758B3}" srcOrd="0" destOrd="0" presId="urn:microsoft.com/office/officeart/2005/8/layout/hierarchy3"/>
    <dgm:cxn modelId="{EB3D9808-FB97-4450-9A9D-FBF80AE10701}" srcId="{0E0F155F-9682-4D19-A159-73C745D5AD3E}" destId="{2171A315-5F04-435A-B83C-C932C0CF2548}" srcOrd="1" destOrd="0" parTransId="{B0402E8F-0D80-430A-AB76-35AE62C0D2FC}" sibTransId="{AB4324B6-378D-4355-88C1-15C90639E748}"/>
    <dgm:cxn modelId="{0B448709-4D0A-4B51-88ED-CFDCA71D0F68}" srcId="{174207C3-1AC1-4213-852A-E631DA11C4CE}" destId="{949938A1-F4CE-4F0A-95F7-6846D773A735}" srcOrd="1" destOrd="0" parTransId="{979800D3-7BC1-4FFC-A452-4D2DF283223C}" sibTransId="{D0AE7AC3-9C6E-4905-BCCB-FAABE4A56FC0}"/>
    <dgm:cxn modelId="{D2CAD70F-1136-4051-A3AB-707EF0525538}" type="presOf" srcId="{2171A315-5F04-435A-B83C-C932C0CF2548}" destId="{738BE49D-CA6A-4420-BD9D-BF121EB91135}" srcOrd="0" destOrd="0" presId="urn:microsoft.com/office/officeart/2005/8/layout/hierarchy3"/>
    <dgm:cxn modelId="{1F1D3A10-D522-4F5A-8598-2D3E3D39225C}" type="presOf" srcId="{BF9B1B07-82FF-427B-ABF9-510D2491EF5B}" destId="{2C31A503-F9E9-4821-A3B5-3F148B3E8C4A}" srcOrd="0" destOrd="0" presId="urn:microsoft.com/office/officeart/2005/8/layout/hierarchy3"/>
    <dgm:cxn modelId="{5651C413-99B7-4263-A966-A0BDA2380677}" type="presOf" srcId="{1BB570DB-D905-46A4-A201-75F81BEE5383}" destId="{4A98E1D1-22A6-4489-8601-EE33204D2914}" srcOrd="0" destOrd="0" presId="urn:microsoft.com/office/officeart/2005/8/layout/hierarchy3"/>
    <dgm:cxn modelId="{A52AE813-CE06-4840-8C3B-6C2B612FFDBF}" srcId="{0680C7AB-7542-4EE0-A8C6-4181BAD9FBAF}" destId="{96839B96-FC94-4393-ABA8-856BA8A21904}" srcOrd="0" destOrd="0" parTransId="{175D614C-DE4C-4893-A095-E05553D6ACAA}" sibTransId="{1657C302-D277-40F5-B2E9-8DA8010E876A}"/>
    <dgm:cxn modelId="{E6553915-E88A-45EB-B65B-5A2CDB270705}" type="presOf" srcId="{524931CD-B990-4A62-B1B4-13CDAA83178D}" destId="{815F5C82-4896-4A79-B8F2-A513D811AC41}" srcOrd="0" destOrd="0" presId="urn:microsoft.com/office/officeart/2005/8/layout/hierarchy3"/>
    <dgm:cxn modelId="{A338401F-0872-43A6-AEF3-525249E69F4F}" type="presOf" srcId="{0680C7AB-7542-4EE0-A8C6-4181BAD9FBAF}" destId="{6D04323D-635C-4557-9813-37E81FA8DE7F}" srcOrd="1" destOrd="0" presId="urn:microsoft.com/office/officeart/2005/8/layout/hierarchy3"/>
    <dgm:cxn modelId="{53A05123-28FA-4E79-B66F-B69292AEB8E8}" type="presOf" srcId="{B0402E8F-0D80-430A-AB76-35AE62C0D2FC}" destId="{8061829F-A40C-42D9-8AE4-1B4C4664C020}" srcOrd="0" destOrd="0" presId="urn:microsoft.com/office/officeart/2005/8/layout/hierarchy3"/>
    <dgm:cxn modelId="{EE3AFF2C-046F-4D6B-BEEA-33C629472088}" srcId="{7A08AB31-3DFF-4801-AD94-9DD3FF5A5E9E}" destId="{BF9B1B07-82FF-427B-ABF9-510D2491EF5B}" srcOrd="1" destOrd="0" parTransId="{026C2346-EDD2-411F-BE23-399B35A53555}" sibTransId="{16065B73-CF88-4048-B95B-4E3B8C739021}"/>
    <dgm:cxn modelId="{495EDF2D-5989-4230-85F9-31702096CAEA}" type="presOf" srcId="{174207C3-1AC1-4213-852A-E631DA11C4CE}" destId="{67E6E839-DEBB-4FCF-871F-01BA6B97B41A}" srcOrd="0" destOrd="0" presId="urn:microsoft.com/office/officeart/2005/8/layout/hierarchy3"/>
    <dgm:cxn modelId="{12BEE631-7E36-4751-8509-5DF92B0ADCD4}" srcId="{174207C3-1AC1-4213-852A-E631DA11C4CE}" destId="{5E837291-81AA-4BF0-841F-F97550983A8F}" srcOrd="0" destOrd="0" parTransId="{7DFF2A0D-0B47-43C9-BE6D-25C4BC56B4C3}" sibTransId="{C9CF2120-7058-454E-8EF0-CEA528AED48B}"/>
    <dgm:cxn modelId="{D167E032-2590-4162-94FD-40377DCCC982}" type="presOf" srcId="{979800D3-7BC1-4FFC-A452-4D2DF283223C}" destId="{27BC6DB2-43C9-49C1-983D-E73061A2D6D5}" srcOrd="0" destOrd="0" presId="urn:microsoft.com/office/officeart/2005/8/layout/hierarchy3"/>
    <dgm:cxn modelId="{D3B6B336-A9DC-4FA7-AADE-4DF33631B901}" type="presOf" srcId="{174207C3-1AC1-4213-852A-E631DA11C4CE}" destId="{AD7DEC02-D404-4A0F-88C0-13414B950FB7}" srcOrd="1" destOrd="0" presId="urn:microsoft.com/office/officeart/2005/8/layout/hierarchy3"/>
    <dgm:cxn modelId="{CF0E0F3A-0F20-4E16-A9D4-9DC4D21805A6}" type="presOf" srcId="{7A08AB31-3DFF-4801-AD94-9DD3FF5A5E9E}" destId="{39FE8696-CF0A-4025-B6CF-866E681123B3}" srcOrd="0" destOrd="0" presId="urn:microsoft.com/office/officeart/2005/8/layout/hierarchy3"/>
    <dgm:cxn modelId="{E0F80741-1799-43F5-9DA1-D4A220CB995A}" srcId="{7A08AB31-3DFF-4801-AD94-9DD3FF5A5E9E}" destId="{CB32A2EB-EE55-419F-A9D7-E6C64A97E991}" srcOrd="0" destOrd="0" parTransId="{4BFA48E1-EA91-494C-8027-21E0E824D605}" sibTransId="{71DFA6AD-A1C7-41F7-BB0E-DD771D405B10}"/>
    <dgm:cxn modelId="{C2D37065-AF45-4E39-91A2-62B0399B341D}" type="presOf" srcId="{F518A807-B864-4372-9421-BFCE26E9868E}" destId="{D0942118-4871-463E-8CC9-1E333720A2EB}" srcOrd="1" destOrd="0" presId="urn:microsoft.com/office/officeart/2005/8/layout/hierarchy3"/>
    <dgm:cxn modelId="{77904149-F737-4D45-BD5D-4B19ABED16BB}" srcId="{F518A807-B864-4372-9421-BFCE26E9868E}" destId="{63F2E109-F3D3-4F55-861F-525BD596F5BA}" srcOrd="0" destOrd="0" parTransId="{9F2F0AD9-2D18-4ED7-B4A2-DB365324C3C2}" sibTransId="{49857A5A-328B-4ADD-9EB7-AAEC5B19E7D3}"/>
    <dgm:cxn modelId="{553BC269-429A-4CBE-B0F8-1457C60229BC}" srcId="{F518A807-B864-4372-9421-BFCE26E9868E}" destId="{6C309105-1EAF-462E-B133-DA86DE9D3BBF}" srcOrd="1" destOrd="0" parTransId="{96FE9F6F-262A-407B-B17D-A03D19A0ED4C}" sibTransId="{82F5683E-7E6A-47A3-9E5C-186CEB9BE26A}"/>
    <dgm:cxn modelId="{CC73134A-6441-41CC-A0C9-37E78644C043}" type="presOf" srcId="{0B7C33F7-E13A-45BF-8342-19CA453F358C}" destId="{D273E214-9198-4C22-872E-67867D54529E}" srcOrd="0" destOrd="0" presId="urn:microsoft.com/office/officeart/2005/8/layout/hierarchy3"/>
    <dgm:cxn modelId="{8A252C6C-14F3-4B7C-88D0-92D788CC69BB}" type="presOf" srcId="{F5FE12FA-2759-4E03-AA27-A02AA374C034}" destId="{FCB3CE72-FE75-4CC8-9F68-42D7B20F35E8}" srcOrd="0" destOrd="0" presId="urn:microsoft.com/office/officeart/2005/8/layout/hierarchy3"/>
    <dgm:cxn modelId="{CC585E4F-A1D8-41C4-99E7-92ECC670F783}" type="presOf" srcId="{B7238BDD-06F8-48E8-A127-76C73CFE2622}" destId="{21E01D0C-3E51-45C7-8606-4A6F59F696F8}" srcOrd="0" destOrd="0" presId="urn:microsoft.com/office/officeart/2005/8/layout/hierarchy3"/>
    <dgm:cxn modelId="{0927974F-49AF-4C34-97D7-516CC28A659A}" type="presOf" srcId="{316F9128-89BD-481D-8DCB-9B04A1882B63}" destId="{38BDA37E-7812-4005-99A2-BCFCF05727F5}" srcOrd="0" destOrd="0" presId="urn:microsoft.com/office/officeart/2005/8/layout/hierarchy3"/>
    <dgm:cxn modelId="{C6581A50-7375-4417-957E-29A763EFCCE8}" type="presOf" srcId="{280FCD7E-2A13-4587-AEF5-5931907C5792}" destId="{E0AB40E7-DEBD-4287-B13C-C5DEA4FF9CCE}" srcOrd="0" destOrd="0" presId="urn:microsoft.com/office/officeart/2005/8/layout/hierarchy3"/>
    <dgm:cxn modelId="{A69AC170-138A-4455-8621-F8FF640528E1}" type="presOf" srcId="{0680C7AB-7542-4EE0-A8C6-4181BAD9FBAF}" destId="{6654BDF5-2FF7-42C7-BF0A-6F034B742BD0}" srcOrd="0" destOrd="0" presId="urn:microsoft.com/office/officeart/2005/8/layout/hierarchy3"/>
    <dgm:cxn modelId="{B0CDE672-B6B6-4F89-AD5A-215F185B303D}" type="presOf" srcId="{0E0F155F-9682-4D19-A159-73C745D5AD3E}" destId="{525609E5-E81C-4D5B-90E6-7F1A3FABC489}" srcOrd="0" destOrd="0" presId="urn:microsoft.com/office/officeart/2005/8/layout/hierarchy3"/>
    <dgm:cxn modelId="{AB1D2774-E82E-4350-B8D0-BF8165DF6D85}" type="presOf" srcId="{1FF6E239-DD5B-46F0-AD73-55C6550923DC}" destId="{CB800950-6DF3-481D-B297-D6B979E60A99}" srcOrd="0" destOrd="0" presId="urn:microsoft.com/office/officeart/2005/8/layout/hierarchy3"/>
    <dgm:cxn modelId="{A0207980-E168-4C3C-8E0A-482E60E81C4B}" type="presOf" srcId="{5E837291-81AA-4BF0-841F-F97550983A8F}" destId="{BF989AF0-26AA-465F-91DE-180F45AEE48D}" srcOrd="0" destOrd="0" presId="urn:microsoft.com/office/officeart/2005/8/layout/hierarchy3"/>
    <dgm:cxn modelId="{718DF781-AC82-4709-A5F3-DFE99A54F9E3}" srcId="{B7238BDD-06F8-48E8-A127-76C73CFE2622}" destId="{7A08AB31-3DFF-4801-AD94-9DD3FF5A5E9E}" srcOrd="3" destOrd="0" parTransId="{6F7926DE-C065-470C-8117-7D16E0DD8E35}" sibTransId="{11AA49DE-9B94-42CA-A318-25857B4FF88F}"/>
    <dgm:cxn modelId="{9517448C-053A-4A0C-A27C-A334638AD018}" type="presOf" srcId="{8EA2E7D8-A800-4A8F-82F6-2F1B5F167B61}" destId="{1E801137-EA8B-4EA9-A94B-59ADB2854354}" srcOrd="0" destOrd="0" presId="urn:microsoft.com/office/officeart/2005/8/layout/hierarchy3"/>
    <dgm:cxn modelId="{F93EE08D-284D-42A6-9AB1-E3448AEDC72F}" type="presOf" srcId="{175D614C-DE4C-4893-A095-E05553D6ACAA}" destId="{FDC1C041-7105-4AD6-99D8-20B3234D84BB}" srcOrd="0" destOrd="0" presId="urn:microsoft.com/office/officeart/2005/8/layout/hierarchy3"/>
    <dgm:cxn modelId="{C5EAC992-B238-4668-87A6-C6FAA477B150}" type="presOf" srcId="{026C2346-EDD2-411F-BE23-399B35A53555}" destId="{FA43199A-DA4B-4F0C-903F-F019508F0910}" srcOrd="0" destOrd="0" presId="urn:microsoft.com/office/officeart/2005/8/layout/hierarchy3"/>
    <dgm:cxn modelId="{2657509E-F33F-4923-87C3-B14B43C8B6D0}" srcId="{B7238BDD-06F8-48E8-A127-76C73CFE2622}" destId="{0E0F155F-9682-4D19-A159-73C745D5AD3E}" srcOrd="0" destOrd="0" parTransId="{9D398C42-B652-42D0-BA02-E1FEB565A9C3}" sibTransId="{7CAA15CC-C37B-47B4-97AF-827BC8FB74D6}"/>
    <dgm:cxn modelId="{565D45A6-2735-456E-A549-E54C92579A1A}" type="presOf" srcId="{F518A807-B864-4372-9421-BFCE26E9868E}" destId="{351300F0-6F82-4120-BB28-B52CB7F66B95}" srcOrd="0" destOrd="0" presId="urn:microsoft.com/office/officeart/2005/8/layout/hierarchy3"/>
    <dgm:cxn modelId="{903F3EAB-8044-4963-B202-875AB1F805D9}" srcId="{B7238BDD-06F8-48E8-A127-76C73CFE2622}" destId="{0680C7AB-7542-4EE0-A8C6-4181BAD9FBAF}" srcOrd="4" destOrd="0" parTransId="{3BC34817-22BD-4B57-809F-187945511669}" sibTransId="{A363DC4C-B3A1-43B0-9B1E-5C89D25750DC}"/>
    <dgm:cxn modelId="{01BC31B6-81B8-4D0B-B9D4-B06BAFFC278F}" srcId="{0E0F155F-9682-4D19-A159-73C745D5AD3E}" destId="{1BB570DB-D905-46A4-A201-75F81BEE5383}" srcOrd="2" destOrd="0" parTransId="{F5FE12FA-2759-4E03-AA27-A02AA374C034}" sibTransId="{E927779D-AD03-4A54-9A84-42E24F336E1B}"/>
    <dgm:cxn modelId="{D472FFB7-ED92-4D81-AD9B-F121481A271C}" srcId="{B7238BDD-06F8-48E8-A127-76C73CFE2622}" destId="{F518A807-B864-4372-9421-BFCE26E9868E}" srcOrd="2" destOrd="0" parTransId="{33847390-1F24-4BFD-B4F5-C06326E2C674}" sibTransId="{3D96ACAD-47F7-4FF5-B222-830022C001CE}"/>
    <dgm:cxn modelId="{C70210B9-F6D3-4EED-AAA0-249D32E775D3}" type="presOf" srcId="{1C9762D0-06B1-423C-AE70-511C5E85E39F}" destId="{85DF39A4-FC0E-4D80-819E-B37B8D261DD0}" srcOrd="0" destOrd="0" presId="urn:microsoft.com/office/officeart/2005/8/layout/hierarchy3"/>
    <dgm:cxn modelId="{27E5B9BC-FF15-4B74-A4D0-E6423D736910}" srcId="{174207C3-1AC1-4213-852A-E631DA11C4CE}" destId="{524931CD-B990-4A62-B1B4-13CDAA83178D}" srcOrd="2" destOrd="0" parTransId="{1C9762D0-06B1-423C-AE70-511C5E85E39F}" sibTransId="{B7BFE59F-635F-418D-9DB7-8ADCC18944E3}"/>
    <dgm:cxn modelId="{7F1DA1C3-5EF7-43B1-BD41-10FF69FB7001}" type="presOf" srcId="{4BFA48E1-EA91-494C-8027-21E0E824D605}" destId="{2830DFCF-03AC-4455-BE88-19C7C3B2C743}" srcOrd="0" destOrd="0" presId="urn:microsoft.com/office/officeart/2005/8/layout/hierarchy3"/>
    <dgm:cxn modelId="{C59FB3C6-C4E5-41AF-9171-420071506489}" type="presOf" srcId="{7DFF2A0D-0B47-43C9-BE6D-25C4BC56B4C3}" destId="{5C9D378E-C63E-4018-BDA2-A04302F94A5E}" srcOrd="0" destOrd="0" presId="urn:microsoft.com/office/officeart/2005/8/layout/hierarchy3"/>
    <dgm:cxn modelId="{3775A7C7-83CF-4B28-A634-1FEF03CBCA0A}" type="presOf" srcId="{7A08AB31-3DFF-4801-AD94-9DD3FF5A5E9E}" destId="{3FDB1F4A-0C1C-4A35-B8F5-9F9F57AF09B1}" srcOrd="1" destOrd="0" presId="urn:microsoft.com/office/officeart/2005/8/layout/hierarchy3"/>
    <dgm:cxn modelId="{7388B5CC-AF59-4C44-BD53-293734B84FD5}" srcId="{7A08AB31-3DFF-4801-AD94-9DD3FF5A5E9E}" destId="{280FCD7E-2A13-4587-AEF5-5931907C5792}" srcOrd="2" destOrd="0" parTransId="{8EA2E7D8-A800-4A8F-82F6-2F1B5F167B61}" sibTransId="{1471A69C-F972-46E5-9368-28F112C0D013}"/>
    <dgm:cxn modelId="{FFC1D8CC-5F3F-48C8-B752-CECC24008B61}" type="presOf" srcId="{CB32A2EB-EE55-419F-A9D7-E6C64A97E991}" destId="{66B1D6FE-0D04-4730-8C08-6191A5F77A72}" srcOrd="0" destOrd="0" presId="urn:microsoft.com/office/officeart/2005/8/layout/hierarchy3"/>
    <dgm:cxn modelId="{4D17E4CE-0F99-491D-9B28-5E8E4D314E51}" type="presOf" srcId="{949938A1-F4CE-4F0A-95F7-6846D773A735}" destId="{3D479A59-6942-468F-BAF5-BD4EC7AB0DA7}" srcOrd="0" destOrd="0" presId="urn:microsoft.com/office/officeart/2005/8/layout/hierarchy3"/>
    <dgm:cxn modelId="{89B450E0-953E-48C2-B041-7250594485BF}" type="presOf" srcId="{63F2E109-F3D3-4F55-861F-525BD596F5BA}" destId="{040A6049-8DCA-4F0E-87A1-E9F98DE98104}" srcOrd="0" destOrd="0" presId="urn:microsoft.com/office/officeart/2005/8/layout/hierarchy3"/>
    <dgm:cxn modelId="{FE0A72E2-E09C-4901-8F8B-C60CB8392B1D}" type="presOf" srcId="{96839B96-FC94-4393-ABA8-856BA8A21904}" destId="{FE706995-24A9-4CFE-A10D-AB6C842336F6}" srcOrd="0" destOrd="0" presId="urn:microsoft.com/office/officeart/2005/8/layout/hierarchy3"/>
    <dgm:cxn modelId="{093337E3-2C3A-4BFA-B81E-E91790EF81F1}" srcId="{0E0F155F-9682-4D19-A159-73C745D5AD3E}" destId="{0B7C33F7-E13A-45BF-8342-19CA453F358C}" srcOrd="3" destOrd="0" parTransId="{26656D87-DD61-42C2-BC32-4995312A38E9}" sibTransId="{B40CAF38-77FB-48B5-ABB4-D879734337BA}"/>
    <dgm:cxn modelId="{41C0A3E4-370F-4D5D-A0CD-9B6A34776724}" srcId="{0E0F155F-9682-4D19-A159-73C745D5AD3E}" destId="{316F9128-89BD-481D-8DCB-9B04A1882B63}" srcOrd="0" destOrd="0" parTransId="{1FF6E239-DD5B-46F0-AD73-55C6550923DC}" sibTransId="{FE3F9639-65E0-4F28-8D26-D99D623F75F0}"/>
    <dgm:cxn modelId="{D085F9E4-0C6B-4B91-8D48-489573F818AE}" type="presOf" srcId="{96FE9F6F-262A-407B-B17D-A03D19A0ED4C}" destId="{F14DF58F-C978-49B0-BF18-11D71ED38D65}" srcOrd="0" destOrd="0" presId="urn:microsoft.com/office/officeart/2005/8/layout/hierarchy3"/>
    <dgm:cxn modelId="{F18AC2E7-4247-48F7-975B-FD4063BE161E}" type="presOf" srcId="{0E0F155F-9682-4D19-A159-73C745D5AD3E}" destId="{94D62353-DEA6-4C41-8712-3B9C05B89DEC}" srcOrd="1" destOrd="0" presId="urn:microsoft.com/office/officeart/2005/8/layout/hierarchy3"/>
    <dgm:cxn modelId="{5E0413F0-9A2E-48C3-A7F9-D6FB7C24CB45}" type="presOf" srcId="{9F2F0AD9-2D18-4ED7-B4A2-DB365324C3C2}" destId="{A656FC0C-F64F-47DA-B795-9F99BA31C1FE}" srcOrd="0" destOrd="0" presId="urn:microsoft.com/office/officeart/2005/8/layout/hierarchy3"/>
    <dgm:cxn modelId="{3C7A97F8-7760-4F17-92D5-31AF028F498D}" type="presOf" srcId="{26656D87-DD61-42C2-BC32-4995312A38E9}" destId="{FF88F791-1C76-4A0B-B7A1-4813F85BCA71}" srcOrd="0" destOrd="0" presId="urn:microsoft.com/office/officeart/2005/8/layout/hierarchy3"/>
    <dgm:cxn modelId="{53AAFEFC-593E-4581-91E5-B09C7D46C691}" srcId="{B7238BDD-06F8-48E8-A127-76C73CFE2622}" destId="{174207C3-1AC1-4213-852A-E631DA11C4CE}" srcOrd="1" destOrd="0" parTransId="{247D8B6B-F4FD-4BA4-9F84-1FBF085E8EC7}" sibTransId="{3066BD46-F087-4EE9-A4FB-4B0B120158D0}"/>
    <dgm:cxn modelId="{A5485344-2D27-4D9C-8184-2C1F59DAB697}" type="presParOf" srcId="{21E01D0C-3E51-45C7-8606-4A6F59F696F8}" destId="{A3FEF954-6970-483A-B402-F24FA5344F30}" srcOrd="0" destOrd="0" presId="urn:microsoft.com/office/officeart/2005/8/layout/hierarchy3"/>
    <dgm:cxn modelId="{E0AC596C-CD5A-44E6-BB10-670710BC0B9B}" type="presParOf" srcId="{A3FEF954-6970-483A-B402-F24FA5344F30}" destId="{5B3240A1-250E-4042-B7E7-33FE3F35B4CC}" srcOrd="0" destOrd="0" presId="urn:microsoft.com/office/officeart/2005/8/layout/hierarchy3"/>
    <dgm:cxn modelId="{FA616FDA-78FC-425B-BFE9-D9D0E1E92485}" type="presParOf" srcId="{5B3240A1-250E-4042-B7E7-33FE3F35B4CC}" destId="{525609E5-E81C-4D5B-90E6-7F1A3FABC489}" srcOrd="0" destOrd="0" presId="urn:microsoft.com/office/officeart/2005/8/layout/hierarchy3"/>
    <dgm:cxn modelId="{A866869D-62DA-4E38-9929-7B637F23253E}" type="presParOf" srcId="{5B3240A1-250E-4042-B7E7-33FE3F35B4CC}" destId="{94D62353-DEA6-4C41-8712-3B9C05B89DEC}" srcOrd="1" destOrd="0" presId="urn:microsoft.com/office/officeart/2005/8/layout/hierarchy3"/>
    <dgm:cxn modelId="{D33626D3-48F7-461A-896B-16B6C50F13B0}" type="presParOf" srcId="{A3FEF954-6970-483A-B402-F24FA5344F30}" destId="{F0B53566-1613-4FF3-BC42-B36EBC788111}" srcOrd="1" destOrd="0" presId="urn:microsoft.com/office/officeart/2005/8/layout/hierarchy3"/>
    <dgm:cxn modelId="{E3A8CA69-9D56-4018-9730-B936D102DB8D}" type="presParOf" srcId="{F0B53566-1613-4FF3-BC42-B36EBC788111}" destId="{CB800950-6DF3-481D-B297-D6B979E60A99}" srcOrd="0" destOrd="0" presId="urn:microsoft.com/office/officeart/2005/8/layout/hierarchy3"/>
    <dgm:cxn modelId="{2B62C65F-279E-4CB2-A8BB-641EDA8D3F06}" type="presParOf" srcId="{F0B53566-1613-4FF3-BC42-B36EBC788111}" destId="{38BDA37E-7812-4005-99A2-BCFCF05727F5}" srcOrd="1" destOrd="0" presId="urn:microsoft.com/office/officeart/2005/8/layout/hierarchy3"/>
    <dgm:cxn modelId="{CF1F8C86-A744-4FC1-BC59-C28BDC497E6D}" type="presParOf" srcId="{F0B53566-1613-4FF3-BC42-B36EBC788111}" destId="{8061829F-A40C-42D9-8AE4-1B4C4664C020}" srcOrd="2" destOrd="0" presId="urn:microsoft.com/office/officeart/2005/8/layout/hierarchy3"/>
    <dgm:cxn modelId="{14B68F0B-2860-4021-A040-A70E11BE4597}" type="presParOf" srcId="{F0B53566-1613-4FF3-BC42-B36EBC788111}" destId="{738BE49D-CA6A-4420-BD9D-BF121EB91135}" srcOrd="3" destOrd="0" presId="urn:microsoft.com/office/officeart/2005/8/layout/hierarchy3"/>
    <dgm:cxn modelId="{D448AB67-3425-44A0-A156-5EB68B1B884A}" type="presParOf" srcId="{F0B53566-1613-4FF3-BC42-B36EBC788111}" destId="{FCB3CE72-FE75-4CC8-9F68-42D7B20F35E8}" srcOrd="4" destOrd="0" presId="urn:microsoft.com/office/officeart/2005/8/layout/hierarchy3"/>
    <dgm:cxn modelId="{63DF26F2-2387-42D4-8E15-BBB04AC6843C}" type="presParOf" srcId="{F0B53566-1613-4FF3-BC42-B36EBC788111}" destId="{4A98E1D1-22A6-4489-8601-EE33204D2914}" srcOrd="5" destOrd="0" presId="urn:microsoft.com/office/officeart/2005/8/layout/hierarchy3"/>
    <dgm:cxn modelId="{AB77F2A9-3945-4218-A86F-823EDC9C7FE1}" type="presParOf" srcId="{F0B53566-1613-4FF3-BC42-B36EBC788111}" destId="{FF88F791-1C76-4A0B-B7A1-4813F85BCA71}" srcOrd="6" destOrd="0" presId="urn:microsoft.com/office/officeart/2005/8/layout/hierarchy3"/>
    <dgm:cxn modelId="{7008C0FF-DDC2-40A2-BAE6-9D27620EEDB6}" type="presParOf" srcId="{F0B53566-1613-4FF3-BC42-B36EBC788111}" destId="{D273E214-9198-4C22-872E-67867D54529E}" srcOrd="7" destOrd="0" presId="urn:microsoft.com/office/officeart/2005/8/layout/hierarchy3"/>
    <dgm:cxn modelId="{8907B0BC-6FC8-4AFB-A94B-82EFA8097B1F}" type="presParOf" srcId="{21E01D0C-3E51-45C7-8606-4A6F59F696F8}" destId="{4A1F2124-14D1-4F56-AA23-4E98F64D8973}" srcOrd="1" destOrd="0" presId="urn:microsoft.com/office/officeart/2005/8/layout/hierarchy3"/>
    <dgm:cxn modelId="{788C2B83-4B97-4D5D-958E-EDFC2A5D3B13}" type="presParOf" srcId="{4A1F2124-14D1-4F56-AA23-4E98F64D8973}" destId="{D898BC65-4D1D-480A-8DF8-CDF6471E7178}" srcOrd="0" destOrd="0" presId="urn:microsoft.com/office/officeart/2005/8/layout/hierarchy3"/>
    <dgm:cxn modelId="{5A1F87C9-DF59-4984-9E51-E57662D3554F}" type="presParOf" srcId="{D898BC65-4D1D-480A-8DF8-CDF6471E7178}" destId="{67E6E839-DEBB-4FCF-871F-01BA6B97B41A}" srcOrd="0" destOrd="0" presId="urn:microsoft.com/office/officeart/2005/8/layout/hierarchy3"/>
    <dgm:cxn modelId="{DE2CF941-B5A2-432E-B091-BF257311F93B}" type="presParOf" srcId="{D898BC65-4D1D-480A-8DF8-CDF6471E7178}" destId="{AD7DEC02-D404-4A0F-88C0-13414B950FB7}" srcOrd="1" destOrd="0" presId="urn:microsoft.com/office/officeart/2005/8/layout/hierarchy3"/>
    <dgm:cxn modelId="{D88BBCF9-655E-47FC-B25A-DEDCB5CD0DBD}" type="presParOf" srcId="{4A1F2124-14D1-4F56-AA23-4E98F64D8973}" destId="{DA7067D9-C4F6-49AD-8088-70752C444C3F}" srcOrd="1" destOrd="0" presId="urn:microsoft.com/office/officeart/2005/8/layout/hierarchy3"/>
    <dgm:cxn modelId="{EAF48897-7B12-41F4-851B-FBF01D8D7C49}" type="presParOf" srcId="{DA7067D9-C4F6-49AD-8088-70752C444C3F}" destId="{5C9D378E-C63E-4018-BDA2-A04302F94A5E}" srcOrd="0" destOrd="0" presId="urn:microsoft.com/office/officeart/2005/8/layout/hierarchy3"/>
    <dgm:cxn modelId="{4C38F7A9-E54C-4988-B748-6233177C2D29}" type="presParOf" srcId="{DA7067D9-C4F6-49AD-8088-70752C444C3F}" destId="{BF989AF0-26AA-465F-91DE-180F45AEE48D}" srcOrd="1" destOrd="0" presId="urn:microsoft.com/office/officeart/2005/8/layout/hierarchy3"/>
    <dgm:cxn modelId="{958BDDC0-BD60-4C34-801C-2F6446211222}" type="presParOf" srcId="{DA7067D9-C4F6-49AD-8088-70752C444C3F}" destId="{27BC6DB2-43C9-49C1-983D-E73061A2D6D5}" srcOrd="2" destOrd="0" presId="urn:microsoft.com/office/officeart/2005/8/layout/hierarchy3"/>
    <dgm:cxn modelId="{A43B1884-4D6D-408E-933E-708DCC76CE4F}" type="presParOf" srcId="{DA7067D9-C4F6-49AD-8088-70752C444C3F}" destId="{3D479A59-6942-468F-BAF5-BD4EC7AB0DA7}" srcOrd="3" destOrd="0" presId="urn:microsoft.com/office/officeart/2005/8/layout/hierarchy3"/>
    <dgm:cxn modelId="{1ED09B0F-4BF0-4180-B073-4D88BC017210}" type="presParOf" srcId="{DA7067D9-C4F6-49AD-8088-70752C444C3F}" destId="{85DF39A4-FC0E-4D80-819E-B37B8D261DD0}" srcOrd="4" destOrd="0" presId="urn:microsoft.com/office/officeart/2005/8/layout/hierarchy3"/>
    <dgm:cxn modelId="{A7C133C7-D316-490A-ADCF-B0A81F134F42}" type="presParOf" srcId="{DA7067D9-C4F6-49AD-8088-70752C444C3F}" destId="{815F5C82-4896-4A79-B8F2-A513D811AC41}" srcOrd="5" destOrd="0" presId="urn:microsoft.com/office/officeart/2005/8/layout/hierarchy3"/>
    <dgm:cxn modelId="{C2057685-1BF8-4CD4-B41C-3E78FB6990C6}" type="presParOf" srcId="{21E01D0C-3E51-45C7-8606-4A6F59F696F8}" destId="{D65362CB-E502-4BD6-A3DF-0533902F59A1}" srcOrd="2" destOrd="0" presId="urn:microsoft.com/office/officeart/2005/8/layout/hierarchy3"/>
    <dgm:cxn modelId="{839F0FDF-02A6-45D1-91E4-956C82F634AC}" type="presParOf" srcId="{D65362CB-E502-4BD6-A3DF-0533902F59A1}" destId="{A9BE34EE-F1C0-4A9D-A6CE-62DD3C036CD4}" srcOrd="0" destOrd="0" presId="urn:microsoft.com/office/officeart/2005/8/layout/hierarchy3"/>
    <dgm:cxn modelId="{A9EF9C0D-29B9-48F8-BD46-DD9B42CA1D6D}" type="presParOf" srcId="{A9BE34EE-F1C0-4A9D-A6CE-62DD3C036CD4}" destId="{351300F0-6F82-4120-BB28-B52CB7F66B95}" srcOrd="0" destOrd="0" presId="urn:microsoft.com/office/officeart/2005/8/layout/hierarchy3"/>
    <dgm:cxn modelId="{59942F42-D387-4B01-8AC3-AE75EFC1F1D7}" type="presParOf" srcId="{A9BE34EE-F1C0-4A9D-A6CE-62DD3C036CD4}" destId="{D0942118-4871-463E-8CC9-1E333720A2EB}" srcOrd="1" destOrd="0" presId="urn:microsoft.com/office/officeart/2005/8/layout/hierarchy3"/>
    <dgm:cxn modelId="{449A60AC-B3CD-438E-A7AA-C82CD143ECB4}" type="presParOf" srcId="{D65362CB-E502-4BD6-A3DF-0533902F59A1}" destId="{B9F40A9F-7A64-4AB9-A8BB-2AF0639E804D}" srcOrd="1" destOrd="0" presId="urn:microsoft.com/office/officeart/2005/8/layout/hierarchy3"/>
    <dgm:cxn modelId="{D46E742D-D8B4-44D2-90DA-ED6E0987ECEE}" type="presParOf" srcId="{B9F40A9F-7A64-4AB9-A8BB-2AF0639E804D}" destId="{A656FC0C-F64F-47DA-B795-9F99BA31C1FE}" srcOrd="0" destOrd="0" presId="urn:microsoft.com/office/officeart/2005/8/layout/hierarchy3"/>
    <dgm:cxn modelId="{10507A44-2F5C-4F4E-B162-844A36BD79CC}" type="presParOf" srcId="{B9F40A9F-7A64-4AB9-A8BB-2AF0639E804D}" destId="{040A6049-8DCA-4F0E-87A1-E9F98DE98104}" srcOrd="1" destOrd="0" presId="urn:microsoft.com/office/officeart/2005/8/layout/hierarchy3"/>
    <dgm:cxn modelId="{611174AD-A611-4226-A480-2230C3E52064}" type="presParOf" srcId="{B9F40A9F-7A64-4AB9-A8BB-2AF0639E804D}" destId="{F14DF58F-C978-49B0-BF18-11D71ED38D65}" srcOrd="2" destOrd="0" presId="urn:microsoft.com/office/officeart/2005/8/layout/hierarchy3"/>
    <dgm:cxn modelId="{CB97CE4F-3756-447B-888D-E4F7FDAF0B54}" type="presParOf" srcId="{B9F40A9F-7A64-4AB9-A8BB-2AF0639E804D}" destId="{FDBF2F94-45F3-4188-A9BC-F377060758B3}" srcOrd="3" destOrd="0" presId="urn:microsoft.com/office/officeart/2005/8/layout/hierarchy3"/>
    <dgm:cxn modelId="{006B3238-5D50-46DB-9AB4-4EDCEBA23F4E}" type="presParOf" srcId="{21E01D0C-3E51-45C7-8606-4A6F59F696F8}" destId="{2D75DE48-4C77-409C-8A58-95BD2A47FD0F}" srcOrd="3" destOrd="0" presId="urn:microsoft.com/office/officeart/2005/8/layout/hierarchy3"/>
    <dgm:cxn modelId="{E2C5DF9A-F8AB-4DD1-A163-3A2CFD730649}" type="presParOf" srcId="{2D75DE48-4C77-409C-8A58-95BD2A47FD0F}" destId="{4E2CCBDD-0C2B-4F94-8269-FB084815C766}" srcOrd="0" destOrd="0" presId="urn:microsoft.com/office/officeart/2005/8/layout/hierarchy3"/>
    <dgm:cxn modelId="{4321F1E8-4F31-4363-9633-60E26BFCAC0C}" type="presParOf" srcId="{4E2CCBDD-0C2B-4F94-8269-FB084815C766}" destId="{39FE8696-CF0A-4025-B6CF-866E681123B3}" srcOrd="0" destOrd="0" presId="urn:microsoft.com/office/officeart/2005/8/layout/hierarchy3"/>
    <dgm:cxn modelId="{CEA00D72-64D8-46F6-B324-FA0F18C91D81}" type="presParOf" srcId="{4E2CCBDD-0C2B-4F94-8269-FB084815C766}" destId="{3FDB1F4A-0C1C-4A35-B8F5-9F9F57AF09B1}" srcOrd="1" destOrd="0" presId="urn:microsoft.com/office/officeart/2005/8/layout/hierarchy3"/>
    <dgm:cxn modelId="{DFBA57CE-2F53-47DC-AB9C-96D38533C84D}" type="presParOf" srcId="{2D75DE48-4C77-409C-8A58-95BD2A47FD0F}" destId="{3E25FCEB-E132-496F-B07A-2F070EB07202}" srcOrd="1" destOrd="0" presId="urn:microsoft.com/office/officeart/2005/8/layout/hierarchy3"/>
    <dgm:cxn modelId="{2F469954-CE73-4C91-A907-D782D6BE1874}" type="presParOf" srcId="{3E25FCEB-E132-496F-B07A-2F070EB07202}" destId="{2830DFCF-03AC-4455-BE88-19C7C3B2C743}" srcOrd="0" destOrd="0" presId="urn:microsoft.com/office/officeart/2005/8/layout/hierarchy3"/>
    <dgm:cxn modelId="{3ECD2AA9-5E81-462A-8364-2F6F3C48D81D}" type="presParOf" srcId="{3E25FCEB-E132-496F-B07A-2F070EB07202}" destId="{66B1D6FE-0D04-4730-8C08-6191A5F77A72}" srcOrd="1" destOrd="0" presId="urn:microsoft.com/office/officeart/2005/8/layout/hierarchy3"/>
    <dgm:cxn modelId="{F47CD893-9E2D-41E4-B247-51F7983FE2DB}" type="presParOf" srcId="{3E25FCEB-E132-496F-B07A-2F070EB07202}" destId="{FA43199A-DA4B-4F0C-903F-F019508F0910}" srcOrd="2" destOrd="0" presId="urn:microsoft.com/office/officeart/2005/8/layout/hierarchy3"/>
    <dgm:cxn modelId="{5C638D8B-E35F-4EC0-9C13-8745618BFDD9}" type="presParOf" srcId="{3E25FCEB-E132-496F-B07A-2F070EB07202}" destId="{2C31A503-F9E9-4821-A3B5-3F148B3E8C4A}" srcOrd="3" destOrd="0" presId="urn:microsoft.com/office/officeart/2005/8/layout/hierarchy3"/>
    <dgm:cxn modelId="{E3DC5FDD-4AA7-4F24-ACEE-75FFCAC0C0F2}" type="presParOf" srcId="{3E25FCEB-E132-496F-B07A-2F070EB07202}" destId="{1E801137-EA8B-4EA9-A94B-59ADB2854354}" srcOrd="4" destOrd="0" presId="urn:microsoft.com/office/officeart/2005/8/layout/hierarchy3"/>
    <dgm:cxn modelId="{DFA4EC57-5203-4776-A972-F25FE8BDE1BB}" type="presParOf" srcId="{3E25FCEB-E132-496F-B07A-2F070EB07202}" destId="{E0AB40E7-DEBD-4287-B13C-C5DEA4FF9CCE}" srcOrd="5" destOrd="0" presId="urn:microsoft.com/office/officeart/2005/8/layout/hierarchy3"/>
    <dgm:cxn modelId="{EC4D913C-BF34-482C-9ADC-1930CC8A11F9}" type="presParOf" srcId="{21E01D0C-3E51-45C7-8606-4A6F59F696F8}" destId="{EBA2AE67-3078-48D4-B943-257CB94933AD}" srcOrd="4" destOrd="0" presId="urn:microsoft.com/office/officeart/2005/8/layout/hierarchy3"/>
    <dgm:cxn modelId="{E8CC6247-47D2-4F05-8DBE-212BD72C5101}" type="presParOf" srcId="{EBA2AE67-3078-48D4-B943-257CB94933AD}" destId="{44697DA2-5CD5-4DE0-B87A-3491BE1141AA}" srcOrd="0" destOrd="0" presId="urn:microsoft.com/office/officeart/2005/8/layout/hierarchy3"/>
    <dgm:cxn modelId="{E7F06641-EDE8-4572-89C8-BF5B2BB4BF66}" type="presParOf" srcId="{44697DA2-5CD5-4DE0-B87A-3491BE1141AA}" destId="{6654BDF5-2FF7-42C7-BF0A-6F034B742BD0}" srcOrd="0" destOrd="0" presId="urn:microsoft.com/office/officeart/2005/8/layout/hierarchy3"/>
    <dgm:cxn modelId="{6F3D5146-912F-496D-85D0-7BF15869F640}" type="presParOf" srcId="{44697DA2-5CD5-4DE0-B87A-3491BE1141AA}" destId="{6D04323D-635C-4557-9813-37E81FA8DE7F}" srcOrd="1" destOrd="0" presId="urn:microsoft.com/office/officeart/2005/8/layout/hierarchy3"/>
    <dgm:cxn modelId="{23057C84-2C42-4A90-9225-89A918004DCE}" type="presParOf" srcId="{EBA2AE67-3078-48D4-B943-257CB94933AD}" destId="{3D9F8BB4-A291-4CDC-9A31-0D0CECCD26EF}" srcOrd="1" destOrd="0" presId="urn:microsoft.com/office/officeart/2005/8/layout/hierarchy3"/>
    <dgm:cxn modelId="{E7F7BF33-6EB2-4876-8D5A-3E2C33B5E399}" type="presParOf" srcId="{3D9F8BB4-A291-4CDC-9A31-0D0CECCD26EF}" destId="{FDC1C041-7105-4AD6-99D8-20B3234D84BB}" srcOrd="0" destOrd="0" presId="urn:microsoft.com/office/officeart/2005/8/layout/hierarchy3"/>
    <dgm:cxn modelId="{969C8DBE-9D28-4F7C-B210-B37962A4151D}" type="presParOf" srcId="{3D9F8BB4-A291-4CDC-9A31-0D0CECCD26EF}" destId="{FE706995-24A9-4CFE-A10D-AB6C842336F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74A75-B073-4CA9-8DB7-011A37752B26}">
      <dsp:nvSpPr>
        <dsp:cNvPr id="0" name=""/>
        <dsp:cNvSpPr/>
      </dsp:nvSpPr>
      <dsp:spPr>
        <a:xfrm>
          <a:off x="788669" y="0"/>
          <a:ext cx="8938260" cy="3695700"/>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33CAD-7ABC-42CE-9568-C2B6065AF699}">
      <dsp:nvSpPr>
        <dsp:cNvPr id="0" name=""/>
        <dsp:cNvSpPr/>
      </dsp:nvSpPr>
      <dsp:spPr>
        <a:xfrm>
          <a:off x="2888" y="1108710"/>
          <a:ext cx="1681571" cy="1478280"/>
        </a:xfrm>
        <a:prstGeom prst="round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a:solidFill>
                <a:sysClr val="windowText" lastClr="000000"/>
              </a:solidFill>
              <a:latin typeface="Tenorite"/>
            </a:rPr>
            <a:t>Plaintext password input</a:t>
          </a:r>
          <a:endParaRPr lang="en-GB" sz="2100" b="1" kern="1200" dirty="0">
            <a:solidFill>
              <a:sysClr val="windowText" lastClr="000000"/>
            </a:solidFill>
          </a:endParaRPr>
        </a:p>
      </dsp:txBody>
      <dsp:txXfrm>
        <a:off x="75052" y="1180874"/>
        <a:ext cx="1537243" cy="1333952"/>
      </dsp:txXfrm>
    </dsp:sp>
    <dsp:sp modelId="{49443C8B-4A24-4F4A-AA3C-60498C97F406}">
      <dsp:nvSpPr>
        <dsp:cNvPr id="0" name=""/>
        <dsp:cNvSpPr/>
      </dsp:nvSpPr>
      <dsp:spPr>
        <a:xfrm>
          <a:off x="1768538" y="1108710"/>
          <a:ext cx="1681571" cy="1478280"/>
        </a:xfrm>
        <a:prstGeom prst="roundRect">
          <a:avLst/>
        </a:prstGeom>
        <a:solidFill>
          <a:schemeClr val="accent1">
            <a:shade val="50000"/>
            <a:hueOff val="-4065"/>
            <a:satOff val="4532"/>
            <a:lumOff val="95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a:solidFill>
                <a:sysClr val="windowText" lastClr="000000"/>
              </a:solidFill>
              <a:latin typeface="Tenorite"/>
            </a:rPr>
            <a:t>Key Derivation Function (KDF)</a:t>
          </a:r>
          <a:endParaRPr lang="en-GB" sz="2100" b="1" kern="1200" dirty="0">
            <a:solidFill>
              <a:sysClr val="windowText" lastClr="000000"/>
            </a:solidFill>
          </a:endParaRPr>
        </a:p>
      </dsp:txBody>
      <dsp:txXfrm>
        <a:off x="1840702" y="1180874"/>
        <a:ext cx="1537243" cy="1333952"/>
      </dsp:txXfrm>
    </dsp:sp>
    <dsp:sp modelId="{BDD964F4-8A9F-429B-AD5D-40AF26B08E75}">
      <dsp:nvSpPr>
        <dsp:cNvPr id="0" name=""/>
        <dsp:cNvSpPr/>
      </dsp:nvSpPr>
      <dsp:spPr>
        <a:xfrm>
          <a:off x="3534188" y="1108710"/>
          <a:ext cx="1681571" cy="1478280"/>
        </a:xfrm>
        <a:prstGeom prst="roundRect">
          <a:avLst/>
        </a:prstGeom>
        <a:solidFill>
          <a:schemeClr val="accent1">
            <a:shade val="50000"/>
            <a:hueOff val="-8129"/>
            <a:satOff val="9063"/>
            <a:lumOff val="191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a:solidFill>
                <a:sysClr val="windowText" lastClr="000000"/>
              </a:solidFill>
              <a:latin typeface="Tenorite"/>
            </a:rPr>
            <a:t>Salting</a:t>
          </a:r>
          <a:endParaRPr lang="en-GB" sz="2100" b="1" kern="1200" dirty="0">
            <a:solidFill>
              <a:sysClr val="windowText" lastClr="000000"/>
            </a:solidFill>
            <a:latin typeface="Tenorite"/>
          </a:endParaRPr>
        </a:p>
      </dsp:txBody>
      <dsp:txXfrm>
        <a:off x="3606352" y="1180874"/>
        <a:ext cx="1537243" cy="1333952"/>
      </dsp:txXfrm>
    </dsp:sp>
    <dsp:sp modelId="{9DF6BB19-866B-459A-ADF5-F7B49440C29D}">
      <dsp:nvSpPr>
        <dsp:cNvPr id="0" name=""/>
        <dsp:cNvSpPr/>
      </dsp:nvSpPr>
      <dsp:spPr>
        <a:xfrm>
          <a:off x="5299839" y="1108710"/>
          <a:ext cx="1681571" cy="1478280"/>
        </a:xfrm>
        <a:prstGeom prst="roundRect">
          <a:avLst/>
        </a:prstGeom>
        <a:solidFill>
          <a:schemeClr val="accent1">
            <a:shade val="50000"/>
            <a:hueOff val="-12194"/>
            <a:satOff val="13595"/>
            <a:lumOff val="287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a:solidFill>
                <a:sysClr val="windowText" lastClr="000000"/>
              </a:solidFill>
              <a:latin typeface="Tenorite"/>
            </a:rPr>
            <a:t>Double Hashing</a:t>
          </a:r>
          <a:endParaRPr lang="en-GB" sz="2100" b="1" kern="1200" dirty="0">
            <a:solidFill>
              <a:sysClr val="windowText" lastClr="000000"/>
            </a:solidFill>
          </a:endParaRPr>
        </a:p>
      </dsp:txBody>
      <dsp:txXfrm>
        <a:off x="5372003" y="1180874"/>
        <a:ext cx="1537243" cy="1333952"/>
      </dsp:txXfrm>
    </dsp:sp>
    <dsp:sp modelId="{F54D44AE-0701-4CB9-9047-97019F28BC44}">
      <dsp:nvSpPr>
        <dsp:cNvPr id="0" name=""/>
        <dsp:cNvSpPr/>
      </dsp:nvSpPr>
      <dsp:spPr>
        <a:xfrm>
          <a:off x="7065489" y="1108710"/>
          <a:ext cx="1681571" cy="1478280"/>
        </a:xfrm>
        <a:prstGeom prst="roundRect">
          <a:avLst/>
        </a:prstGeom>
        <a:solidFill>
          <a:schemeClr val="accent1">
            <a:shade val="50000"/>
            <a:hueOff val="-8129"/>
            <a:satOff val="9063"/>
            <a:lumOff val="191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dirty="0">
              <a:solidFill>
                <a:sysClr val="windowText" lastClr="000000"/>
              </a:solidFill>
            </a:rPr>
            <a:t>AES Encryption</a:t>
          </a:r>
        </a:p>
      </dsp:txBody>
      <dsp:txXfrm>
        <a:off x="7137653" y="1180874"/>
        <a:ext cx="1537243" cy="1333952"/>
      </dsp:txXfrm>
    </dsp:sp>
    <dsp:sp modelId="{2A419581-CF98-4E95-A4BB-9F02241B0C71}">
      <dsp:nvSpPr>
        <dsp:cNvPr id="0" name=""/>
        <dsp:cNvSpPr/>
      </dsp:nvSpPr>
      <dsp:spPr>
        <a:xfrm>
          <a:off x="8831140" y="1108710"/>
          <a:ext cx="1681571" cy="1478280"/>
        </a:xfrm>
        <a:prstGeom prst="roundRect">
          <a:avLst/>
        </a:prstGeom>
        <a:solidFill>
          <a:schemeClr val="accent1">
            <a:shade val="50000"/>
            <a:hueOff val="-4065"/>
            <a:satOff val="4532"/>
            <a:lumOff val="95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1" kern="1200" dirty="0">
              <a:solidFill>
                <a:sysClr val="windowText" lastClr="000000"/>
              </a:solidFill>
              <a:latin typeface="Tenorite"/>
            </a:rPr>
            <a:t>Storage</a:t>
          </a:r>
        </a:p>
      </dsp:txBody>
      <dsp:txXfrm>
        <a:off x="8903304" y="1180874"/>
        <a:ext cx="1537243" cy="1333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C1CBE-EA37-4DE4-B69C-52D6F96EE84C}">
      <dsp:nvSpPr>
        <dsp:cNvPr id="0" name=""/>
        <dsp:cNvSpPr/>
      </dsp:nvSpPr>
      <dsp:spPr>
        <a:xfrm>
          <a:off x="0" y="234041"/>
          <a:ext cx="3171825" cy="352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BE6151-8382-431E-B7CE-F148ABAF307F}">
      <dsp:nvSpPr>
        <dsp:cNvPr id="0" name=""/>
        <dsp:cNvSpPr/>
      </dsp:nvSpPr>
      <dsp:spPr>
        <a:xfrm>
          <a:off x="158591" y="27401"/>
          <a:ext cx="2220277" cy="4132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921" tIns="0" rIns="83921"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öhne"/>
            </a:rPr>
            <a:t>Hashing</a:t>
          </a:r>
          <a:endParaRPr lang="en-IN" sz="2400" kern="1200" dirty="0">
            <a:latin typeface="Söhne"/>
          </a:endParaRPr>
        </a:p>
      </dsp:txBody>
      <dsp:txXfrm>
        <a:off x="178766" y="47576"/>
        <a:ext cx="2179927" cy="372930"/>
      </dsp:txXfrm>
    </dsp:sp>
    <dsp:sp modelId="{AF6A220B-0111-4AF3-9113-0CC50EA666D4}">
      <dsp:nvSpPr>
        <dsp:cNvPr id="0" name=""/>
        <dsp:cNvSpPr/>
      </dsp:nvSpPr>
      <dsp:spPr>
        <a:xfrm>
          <a:off x="0" y="869081"/>
          <a:ext cx="3171825" cy="352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DC180-6DFF-4930-951F-7E08494FB941}">
      <dsp:nvSpPr>
        <dsp:cNvPr id="0" name=""/>
        <dsp:cNvSpPr/>
      </dsp:nvSpPr>
      <dsp:spPr>
        <a:xfrm>
          <a:off x="158591" y="662441"/>
          <a:ext cx="2220277" cy="4132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921" tIns="0" rIns="83921"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öhne"/>
            </a:rPr>
            <a:t>KDF</a:t>
          </a:r>
          <a:endParaRPr lang="en-IN" sz="2400" kern="1200" dirty="0">
            <a:latin typeface="Söhne"/>
          </a:endParaRPr>
        </a:p>
      </dsp:txBody>
      <dsp:txXfrm>
        <a:off x="178766" y="682616"/>
        <a:ext cx="2179927" cy="372930"/>
      </dsp:txXfrm>
    </dsp:sp>
    <dsp:sp modelId="{B892E194-BF13-4C59-8762-9AD49CC65D00}">
      <dsp:nvSpPr>
        <dsp:cNvPr id="0" name=""/>
        <dsp:cNvSpPr/>
      </dsp:nvSpPr>
      <dsp:spPr>
        <a:xfrm>
          <a:off x="0" y="1504121"/>
          <a:ext cx="3171825" cy="352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E14243-45A8-4F92-8C4C-E2ADA0389B9A}">
      <dsp:nvSpPr>
        <dsp:cNvPr id="0" name=""/>
        <dsp:cNvSpPr/>
      </dsp:nvSpPr>
      <dsp:spPr>
        <a:xfrm>
          <a:off x="158591" y="1297481"/>
          <a:ext cx="2220277" cy="4132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921" tIns="0" rIns="83921"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öhne"/>
            </a:rPr>
            <a:t>Salting</a:t>
          </a:r>
          <a:endParaRPr lang="en-IN" sz="2400" kern="1200" dirty="0">
            <a:latin typeface="Söhne"/>
          </a:endParaRPr>
        </a:p>
      </dsp:txBody>
      <dsp:txXfrm>
        <a:off x="178766" y="1317656"/>
        <a:ext cx="2179927" cy="372930"/>
      </dsp:txXfrm>
    </dsp:sp>
    <dsp:sp modelId="{D81E2149-A5C4-4401-854D-5301BCE6CA42}">
      <dsp:nvSpPr>
        <dsp:cNvPr id="0" name=""/>
        <dsp:cNvSpPr/>
      </dsp:nvSpPr>
      <dsp:spPr>
        <a:xfrm>
          <a:off x="0" y="2139161"/>
          <a:ext cx="3171825" cy="352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60BB0-1B77-4187-9D77-DB92DF5B4B57}">
      <dsp:nvSpPr>
        <dsp:cNvPr id="0" name=""/>
        <dsp:cNvSpPr/>
      </dsp:nvSpPr>
      <dsp:spPr>
        <a:xfrm>
          <a:off x="158591" y="1932521"/>
          <a:ext cx="2220277" cy="4132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921" tIns="0" rIns="83921"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öhne"/>
            </a:rPr>
            <a:t>AES</a:t>
          </a:r>
          <a:endParaRPr lang="en-IN" sz="2400" kern="1200" dirty="0">
            <a:latin typeface="Söhne"/>
          </a:endParaRPr>
        </a:p>
      </dsp:txBody>
      <dsp:txXfrm>
        <a:off x="178766" y="1952696"/>
        <a:ext cx="2179927"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609E5-E81C-4D5B-90E6-7F1A3FABC489}">
      <dsp:nvSpPr>
        <dsp:cNvPr id="0" name=""/>
        <dsp:cNvSpPr/>
      </dsp:nvSpPr>
      <dsp:spPr>
        <a:xfrm>
          <a:off x="3584" y="875975"/>
          <a:ext cx="1222238" cy="611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mj-lt"/>
            <a:buNone/>
          </a:pPr>
          <a:r>
            <a:rPr lang="en-IN" sz="1300" b="1" i="0" kern="1200"/>
            <a:t>Data Storage and Serialization</a:t>
          </a:r>
          <a:endParaRPr lang="en-IN" sz="1300" kern="1200" dirty="0"/>
        </a:p>
      </dsp:txBody>
      <dsp:txXfrm>
        <a:off x="21483" y="893874"/>
        <a:ext cx="1186440" cy="575321"/>
      </dsp:txXfrm>
    </dsp:sp>
    <dsp:sp modelId="{CB800950-6DF3-481D-B297-D6B979E60A99}">
      <dsp:nvSpPr>
        <dsp:cNvPr id="0" name=""/>
        <dsp:cNvSpPr/>
      </dsp:nvSpPr>
      <dsp:spPr>
        <a:xfrm>
          <a:off x="125808" y="1487094"/>
          <a:ext cx="122223" cy="458339"/>
        </a:xfrm>
        <a:custGeom>
          <a:avLst/>
          <a:gdLst/>
          <a:ahLst/>
          <a:cxnLst/>
          <a:rect l="0" t="0" r="0" b="0"/>
          <a:pathLst>
            <a:path>
              <a:moveTo>
                <a:pt x="0" y="0"/>
              </a:moveTo>
              <a:lnTo>
                <a:pt x="0" y="458339"/>
              </a:lnTo>
              <a:lnTo>
                <a:pt x="122223" y="4583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BDA37E-7812-4005-99A2-BCFCF05727F5}">
      <dsp:nvSpPr>
        <dsp:cNvPr id="0" name=""/>
        <dsp:cNvSpPr/>
      </dsp:nvSpPr>
      <dsp:spPr>
        <a:xfrm>
          <a:off x="248031" y="1639874"/>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a:t>Save User Passwords to JSON</a:t>
          </a:r>
        </a:p>
      </dsp:txBody>
      <dsp:txXfrm>
        <a:off x="265930" y="1657773"/>
        <a:ext cx="941992" cy="575321"/>
      </dsp:txXfrm>
    </dsp:sp>
    <dsp:sp modelId="{8061829F-A40C-42D9-8AE4-1B4C4664C020}">
      <dsp:nvSpPr>
        <dsp:cNvPr id="0" name=""/>
        <dsp:cNvSpPr/>
      </dsp:nvSpPr>
      <dsp:spPr>
        <a:xfrm>
          <a:off x="125808" y="1487094"/>
          <a:ext cx="122223" cy="1222238"/>
        </a:xfrm>
        <a:custGeom>
          <a:avLst/>
          <a:gdLst/>
          <a:ahLst/>
          <a:cxnLst/>
          <a:rect l="0" t="0" r="0" b="0"/>
          <a:pathLst>
            <a:path>
              <a:moveTo>
                <a:pt x="0" y="0"/>
              </a:moveTo>
              <a:lnTo>
                <a:pt x="0" y="1222238"/>
              </a:lnTo>
              <a:lnTo>
                <a:pt x="122223" y="122223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BE49D-CA6A-4420-BD9D-BF121EB91135}">
      <dsp:nvSpPr>
        <dsp:cNvPr id="0" name=""/>
        <dsp:cNvSpPr/>
      </dsp:nvSpPr>
      <dsp:spPr>
        <a:xfrm>
          <a:off x="248031" y="2403773"/>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Load User Passwords from JSON</a:t>
          </a:r>
        </a:p>
      </dsp:txBody>
      <dsp:txXfrm>
        <a:off x="265930" y="2421672"/>
        <a:ext cx="941992" cy="575321"/>
      </dsp:txXfrm>
    </dsp:sp>
    <dsp:sp modelId="{FCB3CE72-FE75-4CC8-9F68-42D7B20F35E8}">
      <dsp:nvSpPr>
        <dsp:cNvPr id="0" name=""/>
        <dsp:cNvSpPr/>
      </dsp:nvSpPr>
      <dsp:spPr>
        <a:xfrm>
          <a:off x="125808" y="1487094"/>
          <a:ext cx="122223" cy="1986137"/>
        </a:xfrm>
        <a:custGeom>
          <a:avLst/>
          <a:gdLst/>
          <a:ahLst/>
          <a:cxnLst/>
          <a:rect l="0" t="0" r="0" b="0"/>
          <a:pathLst>
            <a:path>
              <a:moveTo>
                <a:pt x="0" y="0"/>
              </a:moveTo>
              <a:lnTo>
                <a:pt x="0" y="1986137"/>
              </a:lnTo>
              <a:lnTo>
                <a:pt x="122223" y="19861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8E1D1-22A6-4489-8601-EE33204D2914}">
      <dsp:nvSpPr>
        <dsp:cNvPr id="0" name=""/>
        <dsp:cNvSpPr/>
      </dsp:nvSpPr>
      <dsp:spPr>
        <a:xfrm>
          <a:off x="248031" y="3167672"/>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IN" sz="1000" b="0" i="0" kern="1200" dirty="0"/>
            <a:t>Save Transactions to JSON</a:t>
          </a:r>
        </a:p>
      </dsp:txBody>
      <dsp:txXfrm>
        <a:off x="265930" y="3185571"/>
        <a:ext cx="941992" cy="575321"/>
      </dsp:txXfrm>
    </dsp:sp>
    <dsp:sp modelId="{FF88F791-1C76-4A0B-B7A1-4813F85BCA71}">
      <dsp:nvSpPr>
        <dsp:cNvPr id="0" name=""/>
        <dsp:cNvSpPr/>
      </dsp:nvSpPr>
      <dsp:spPr>
        <a:xfrm>
          <a:off x="125808" y="1487094"/>
          <a:ext cx="122223" cy="2750036"/>
        </a:xfrm>
        <a:custGeom>
          <a:avLst/>
          <a:gdLst/>
          <a:ahLst/>
          <a:cxnLst/>
          <a:rect l="0" t="0" r="0" b="0"/>
          <a:pathLst>
            <a:path>
              <a:moveTo>
                <a:pt x="0" y="0"/>
              </a:moveTo>
              <a:lnTo>
                <a:pt x="0" y="2750036"/>
              </a:lnTo>
              <a:lnTo>
                <a:pt x="122223" y="27500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3E214-9198-4C22-872E-67867D54529E}">
      <dsp:nvSpPr>
        <dsp:cNvPr id="0" name=""/>
        <dsp:cNvSpPr/>
      </dsp:nvSpPr>
      <dsp:spPr>
        <a:xfrm>
          <a:off x="248031" y="3931572"/>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Save Log to Log.dat</a:t>
          </a:r>
          <a:endParaRPr lang="en-IN" sz="1000" b="0" i="0" kern="1200" dirty="0"/>
        </a:p>
      </dsp:txBody>
      <dsp:txXfrm>
        <a:off x="265930" y="3949471"/>
        <a:ext cx="941992" cy="575321"/>
      </dsp:txXfrm>
    </dsp:sp>
    <dsp:sp modelId="{67E6E839-DEBB-4FCF-871F-01BA6B97B41A}">
      <dsp:nvSpPr>
        <dsp:cNvPr id="0" name=""/>
        <dsp:cNvSpPr/>
      </dsp:nvSpPr>
      <dsp:spPr>
        <a:xfrm>
          <a:off x="1531382" y="875975"/>
          <a:ext cx="1222238" cy="611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mj-lt"/>
            <a:buNone/>
          </a:pPr>
          <a:r>
            <a:rPr lang="en-IN" sz="1300" b="1" i="0" kern="1200" dirty="0"/>
            <a:t>Password Hashing</a:t>
          </a:r>
          <a:endParaRPr lang="en-IN" sz="1300" b="0" i="0" kern="1200" dirty="0"/>
        </a:p>
      </dsp:txBody>
      <dsp:txXfrm>
        <a:off x="1549281" y="893874"/>
        <a:ext cx="1186440" cy="575321"/>
      </dsp:txXfrm>
    </dsp:sp>
    <dsp:sp modelId="{5C9D378E-C63E-4018-BDA2-A04302F94A5E}">
      <dsp:nvSpPr>
        <dsp:cNvPr id="0" name=""/>
        <dsp:cNvSpPr/>
      </dsp:nvSpPr>
      <dsp:spPr>
        <a:xfrm>
          <a:off x="1653606" y="1487094"/>
          <a:ext cx="122223" cy="458339"/>
        </a:xfrm>
        <a:custGeom>
          <a:avLst/>
          <a:gdLst/>
          <a:ahLst/>
          <a:cxnLst/>
          <a:rect l="0" t="0" r="0" b="0"/>
          <a:pathLst>
            <a:path>
              <a:moveTo>
                <a:pt x="0" y="0"/>
              </a:moveTo>
              <a:lnTo>
                <a:pt x="0" y="458339"/>
              </a:lnTo>
              <a:lnTo>
                <a:pt x="122223" y="4583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89AF0-26AA-465F-91DE-180F45AEE48D}">
      <dsp:nvSpPr>
        <dsp:cNvPr id="0" name=""/>
        <dsp:cNvSpPr/>
      </dsp:nvSpPr>
      <dsp:spPr>
        <a:xfrm>
          <a:off x="1775830" y="1639874"/>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PBKDF2</a:t>
          </a:r>
          <a:endParaRPr lang="en-IN" sz="1000" b="0" i="0" kern="1200" dirty="0"/>
        </a:p>
      </dsp:txBody>
      <dsp:txXfrm>
        <a:off x="1793729" y="1657773"/>
        <a:ext cx="941992" cy="575321"/>
      </dsp:txXfrm>
    </dsp:sp>
    <dsp:sp modelId="{27BC6DB2-43C9-49C1-983D-E73061A2D6D5}">
      <dsp:nvSpPr>
        <dsp:cNvPr id="0" name=""/>
        <dsp:cNvSpPr/>
      </dsp:nvSpPr>
      <dsp:spPr>
        <a:xfrm>
          <a:off x="1653606" y="1487094"/>
          <a:ext cx="122223" cy="1222238"/>
        </a:xfrm>
        <a:custGeom>
          <a:avLst/>
          <a:gdLst/>
          <a:ahLst/>
          <a:cxnLst/>
          <a:rect l="0" t="0" r="0" b="0"/>
          <a:pathLst>
            <a:path>
              <a:moveTo>
                <a:pt x="0" y="0"/>
              </a:moveTo>
              <a:lnTo>
                <a:pt x="0" y="1222238"/>
              </a:lnTo>
              <a:lnTo>
                <a:pt x="122223" y="122223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479A59-6942-468F-BAF5-BD4EC7AB0DA7}">
      <dsp:nvSpPr>
        <dsp:cNvPr id="0" name=""/>
        <dsp:cNvSpPr/>
      </dsp:nvSpPr>
      <dsp:spPr>
        <a:xfrm>
          <a:off x="1775830" y="2403773"/>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Salting</a:t>
          </a:r>
          <a:endParaRPr lang="en-IN" sz="1000" b="0" i="0" kern="1200" dirty="0"/>
        </a:p>
      </dsp:txBody>
      <dsp:txXfrm>
        <a:off x="1793729" y="2421672"/>
        <a:ext cx="941992" cy="575321"/>
      </dsp:txXfrm>
    </dsp:sp>
    <dsp:sp modelId="{85DF39A4-FC0E-4D80-819E-B37B8D261DD0}">
      <dsp:nvSpPr>
        <dsp:cNvPr id="0" name=""/>
        <dsp:cNvSpPr/>
      </dsp:nvSpPr>
      <dsp:spPr>
        <a:xfrm>
          <a:off x="1653606" y="1487094"/>
          <a:ext cx="122223" cy="1986137"/>
        </a:xfrm>
        <a:custGeom>
          <a:avLst/>
          <a:gdLst/>
          <a:ahLst/>
          <a:cxnLst/>
          <a:rect l="0" t="0" r="0" b="0"/>
          <a:pathLst>
            <a:path>
              <a:moveTo>
                <a:pt x="0" y="0"/>
              </a:moveTo>
              <a:lnTo>
                <a:pt x="0" y="1986137"/>
              </a:lnTo>
              <a:lnTo>
                <a:pt x="122223" y="19861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5F5C82-4896-4A79-B8F2-A513D811AC41}">
      <dsp:nvSpPr>
        <dsp:cNvPr id="0" name=""/>
        <dsp:cNvSpPr/>
      </dsp:nvSpPr>
      <dsp:spPr>
        <a:xfrm>
          <a:off x="1775830" y="3167672"/>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Double Hashing</a:t>
          </a:r>
          <a:endParaRPr lang="en-IN" sz="1000" b="0" i="0" kern="1200" dirty="0"/>
        </a:p>
      </dsp:txBody>
      <dsp:txXfrm>
        <a:off x="1793729" y="3185571"/>
        <a:ext cx="941992" cy="575321"/>
      </dsp:txXfrm>
    </dsp:sp>
    <dsp:sp modelId="{351300F0-6F82-4120-BB28-B52CB7F66B95}">
      <dsp:nvSpPr>
        <dsp:cNvPr id="0" name=""/>
        <dsp:cNvSpPr/>
      </dsp:nvSpPr>
      <dsp:spPr>
        <a:xfrm>
          <a:off x="3059180" y="875975"/>
          <a:ext cx="1222238" cy="611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mj-lt"/>
            <a:buNone/>
          </a:pPr>
          <a:r>
            <a:rPr lang="en-IN" sz="1300" b="1" i="0" kern="1200"/>
            <a:t>Double Hashing</a:t>
          </a:r>
          <a:endParaRPr lang="en-IN" sz="1300" b="0" i="0" kern="1200"/>
        </a:p>
      </dsp:txBody>
      <dsp:txXfrm>
        <a:off x="3077079" y="893874"/>
        <a:ext cx="1186440" cy="575321"/>
      </dsp:txXfrm>
    </dsp:sp>
    <dsp:sp modelId="{A656FC0C-F64F-47DA-B795-9F99BA31C1FE}">
      <dsp:nvSpPr>
        <dsp:cNvPr id="0" name=""/>
        <dsp:cNvSpPr/>
      </dsp:nvSpPr>
      <dsp:spPr>
        <a:xfrm>
          <a:off x="3181404" y="1487094"/>
          <a:ext cx="122223" cy="458339"/>
        </a:xfrm>
        <a:custGeom>
          <a:avLst/>
          <a:gdLst/>
          <a:ahLst/>
          <a:cxnLst/>
          <a:rect l="0" t="0" r="0" b="0"/>
          <a:pathLst>
            <a:path>
              <a:moveTo>
                <a:pt x="0" y="0"/>
              </a:moveTo>
              <a:lnTo>
                <a:pt x="0" y="458339"/>
              </a:lnTo>
              <a:lnTo>
                <a:pt x="122223" y="4583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A6049-8DCA-4F0E-87A1-E9F98DE98104}">
      <dsp:nvSpPr>
        <dsp:cNvPr id="0" name=""/>
        <dsp:cNvSpPr/>
      </dsp:nvSpPr>
      <dsp:spPr>
        <a:xfrm>
          <a:off x="3303628" y="1639874"/>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IN" sz="1000" b="0" i="0" kern="1200" dirty="0"/>
            <a:t>AES Encrypt Double Hashed Password</a:t>
          </a:r>
        </a:p>
      </dsp:txBody>
      <dsp:txXfrm>
        <a:off x="3321527" y="1657773"/>
        <a:ext cx="941992" cy="575321"/>
      </dsp:txXfrm>
    </dsp:sp>
    <dsp:sp modelId="{F14DF58F-C978-49B0-BF18-11D71ED38D65}">
      <dsp:nvSpPr>
        <dsp:cNvPr id="0" name=""/>
        <dsp:cNvSpPr/>
      </dsp:nvSpPr>
      <dsp:spPr>
        <a:xfrm>
          <a:off x="3181404" y="1487094"/>
          <a:ext cx="122223" cy="1222238"/>
        </a:xfrm>
        <a:custGeom>
          <a:avLst/>
          <a:gdLst/>
          <a:ahLst/>
          <a:cxnLst/>
          <a:rect l="0" t="0" r="0" b="0"/>
          <a:pathLst>
            <a:path>
              <a:moveTo>
                <a:pt x="0" y="0"/>
              </a:moveTo>
              <a:lnTo>
                <a:pt x="0" y="1222238"/>
              </a:lnTo>
              <a:lnTo>
                <a:pt x="122223" y="122223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F2F94-45F3-4188-A9BC-F377060758B3}">
      <dsp:nvSpPr>
        <dsp:cNvPr id="0" name=""/>
        <dsp:cNvSpPr/>
      </dsp:nvSpPr>
      <dsp:spPr>
        <a:xfrm>
          <a:off x="3303628" y="2403773"/>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IN" sz="1000" b="0" i="0" kern="1200" dirty="0"/>
            <a:t>AES Decrypt Double Hashed Password</a:t>
          </a:r>
        </a:p>
      </dsp:txBody>
      <dsp:txXfrm>
        <a:off x="3321527" y="2421672"/>
        <a:ext cx="941992" cy="575321"/>
      </dsp:txXfrm>
    </dsp:sp>
    <dsp:sp modelId="{39FE8696-CF0A-4025-B6CF-866E681123B3}">
      <dsp:nvSpPr>
        <dsp:cNvPr id="0" name=""/>
        <dsp:cNvSpPr/>
      </dsp:nvSpPr>
      <dsp:spPr>
        <a:xfrm>
          <a:off x="4586978" y="875975"/>
          <a:ext cx="1222238" cy="611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mj-lt"/>
            <a:buNone/>
          </a:pPr>
          <a:r>
            <a:rPr lang="en-IN" sz="1300" b="1" i="0" kern="1200" dirty="0"/>
            <a:t>User Management</a:t>
          </a:r>
          <a:endParaRPr lang="en-IN" sz="1300" b="0" i="0" kern="1200" dirty="0"/>
        </a:p>
      </dsp:txBody>
      <dsp:txXfrm>
        <a:off x="4604877" y="893874"/>
        <a:ext cx="1186440" cy="575321"/>
      </dsp:txXfrm>
    </dsp:sp>
    <dsp:sp modelId="{2830DFCF-03AC-4455-BE88-19C7C3B2C743}">
      <dsp:nvSpPr>
        <dsp:cNvPr id="0" name=""/>
        <dsp:cNvSpPr/>
      </dsp:nvSpPr>
      <dsp:spPr>
        <a:xfrm>
          <a:off x="4709202" y="1487094"/>
          <a:ext cx="122223" cy="458339"/>
        </a:xfrm>
        <a:custGeom>
          <a:avLst/>
          <a:gdLst/>
          <a:ahLst/>
          <a:cxnLst/>
          <a:rect l="0" t="0" r="0" b="0"/>
          <a:pathLst>
            <a:path>
              <a:moveTo>
                <a:pt x="0" y="0"/>
              </a:moveTo>
              <a:lnTo>
                <a:pt x="0" y="458339"/>
              </a:lnTo>
              <a:lnTo>
                <a:pt x="122223" y="4583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1D6FE-0D04-4730-8C08-6191A5F77A72}">
      <dsp:nvSpPr>
        <dsp:cNvPr id="0" name=""/>
        <dsp:cNvSpPr/>
      </dsp:nvSpPr>
      <dsp:spPr>
        <a:xfrm>
          <a:off x="4831426" y="1639874"/>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IN" sz="1000" b="0" i="0" kern="1200" dirty="0"/>
            <a:t>Sign Up</a:t>
          </a:r>
        </a:p>
      </dsp:txBody>
      <dsp:txXfrm>
        <a:off x="4849325" y="1657773"/>
        <a:ext cx="941992" cy="575321"/>
      </dsp:txXfrm>
    </dsp:sp>
    <dsp:sp modelId="{FA43199A-DA4B-4F0C-903F-F019508F0910}">
      <dsp:nvSpPr>
        <dsp:cNvPr id="0" name=""/>
        <dsp:cNvSpPr/>
      </dsp:nvSpPr>
      <dsp:spPr>
        <a:xfrm>
          <a:off x="4709202" y="1487094"/>
          <a:ext cx="122223" cy="1222238"/>
        </a:xfrm>
        <a:custGeom>
          <a:avLst/>
          <a:gdLst/>
          <a:ahLst/>
          <a:cxnLst/>
          <a:rect l="0" t="0" r="0" b="0"/>
          <a:pathLst>
            <a:path>
              <a:moveTo>
                <a:pt x="0" y="0"/>
              </a:moveTo>
              <a:lnTo>
                <a:pt x="0" y="1222238"/>
              </a:lnTo>
              <a:lnTo>
                <a:pt x="122223" y="122223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1A503-F9E9-4821-A3B5-3F148B3E8C4A}">
      <dsp:nvSpPr>
        <dsp:cNvPr id="0" name=""/>
        <dsp:cNvSpPr/>
      </dsp:nvSpPr>
      <dsp:spPr>
        <a:xfrm>
          <a:off x="4831426" y="2403773"/>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Sign In</a:t>
          </a:r>
          <a:endParaRPr lang="en-IN" sz="1000" b="0" i="0" kern="1200" dirty="0"/>
        </a:p>
      </dsp:txBody>
      <dsp:txXfrm>
        <a:off x="4849325" y="2421672"/>
        <a:ext cx="941992" cy="575321"/>
      </dsp:txXfrm>
    </dsp:sp>
    <dsp:sp modelId="{1E801137-EA8B-4EA9-A94B-59ADB2854354}">
      <dsp:nvSpPr>
        <dsp:cNvPr id="0" name=""/>
        <dsp:cNvSpPr/>
      </dsp:nvSpPr>
      <dsp:spPr>
        <a:xfrm>
          <a:off x="4709202" y="1487094"/>
          <a:ext cx="122223" cy="1986137"/>
        </a:xfrm>
        <a:custGeom>
          <a:avLst/>
          <a:gdLst/>
          <a:ahLst/>
          <a:cxnLst/>
          <a:rect l="0" t="0" r="0" b="0"/>
          <a:pathLst>
            <a:path>
              <a:moveTo>
                <a:pt x="0" y="0"/>
              </a:moveTo>
              <a:lnTo>
                <a:pt x="0" y="1986137"/>
              </a:lnTo>
              <a:lnTo>
                <a:pt x="122223" y="19861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AB40E7-DEBD-4287-B13C-C5DEA4FF9CCE}">
      <dsp:nvSpPr>
        <dsp:cNvPr id="0" name=""/>
        <dsp:cNvSpPr/>
      </dsp:nvSpPr>
      <dsp:spPr>
        <a:xfrm>
          <a:off x="4831426" y="3167672"/>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dirty="0"/>
            <a:t>Transactions</a:t>
          </a:r>
          <a:endParaRPr lang="en-IN" sz="1000" b="0" i="0" kern="1200" dirty="0"/>
        </a:p>
      </dsp:txBody>
      <dsp:txXfrm>
        <a:off x="4849325" y="3185571"/>
        <a:ext cx="941992" cy="575321"/>
      </dsp:txXfrm>
    </dsp:sp>
    <dsp:sp modelId="{6654BDF5-2FF7-42C7-BF0A-6F034B742BD0}">
      <dsp:nvSpPr>
        <dsp:cNvPr id="0" name=""/>
        <dsp:cNvSpPr/>
      </dsp:nvSpPr>
      <dsp:spPr>
        <a:xfrm>
          <a:off x="6114777" y="875975"/>
          <a:ext cx="1222238" cy="6111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mj-lt"/>
            <a:buNone/>
          </a:pPr>
          <a:r>
            <a:rPr lang="en-IN" sz="1300" b="1" i="0" kern="1200"/>
            <a:t>Main Method</a:t>
          </a:r>
          <a:endParaRPr lang="en-IN" sz="1300" b="0" i="0" kern="1200"/>
        </a:p>
      </dsp:txBody>
      <dsp:txXfrm>
        <a:off x="6132676" y="893874"/>
        <a:ext cx="1186440" cy="575321"/>
      </dsp:txXfrm>
    </dsp:sp>
    <dsp:sp modelId="{FDC1C041-7105-4AD6-99D8-20B3234D84BB}">
      <dsp:nvSpPr>
        <dsp:cNvPr id="0" name=""/>
        <dsp:cNvSpPr/>
      </dsp:nvSpPr>
      <dsp:spPr>
        <a:xfrm>
          <a:off x="6237001" y="1487094"/>
          <a:ext cx="122223" cy="458339"/>
        </a:xfrm>
        <a:custGeom>
          <a:avLst/>
          <a:gdLst/>
          <a:ahLst/>
          <a:cxnLst/>
          <a:rect l="0" t="0" r="0" b="0"/>
          <a:pathLst>
            <a:path>
              <a:moveTo>
                <a:pt x="0" y="0"/>
              </a:moveTo>
              <a:lnTo>
                <a:pt x="0" y="458339"/>
              </a:lnTo>
              <a:lnTo>
                <a:pt x="122223" y="4583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706995-24A9-4CFE-A10D-AB6C842336F6}">
      <dsp:nvSpPr>
        <dsp:cNvPr id="0" name=""/>
        <dsp:cNvSpPr/>
      </dsp:nvSpPr>
      <dsp:spPr>
        <a:xfrm>
          <a:off x="6359224" y="1639874"/>
          <a:ext cx="977790" cy="61111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b="0" i="0" kern="1200"/>
            <a:t>Main method handling user interactions and system flow.</a:t>
          </a:r>
        </a:p>
      </dsp:txBody>
      <dsp:txXfrm>
        <a:off x="6377123" y="1657773"/>
        <a:ext cx="941992" cy="57532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11/23/2023</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491003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08765" y="4434840"/>
            <a:ext cx="5349046" cy="1122202"/>
          </a:xfrm>
        </p:spPr>
        <p:txBody>
          <a:bodyPr/>
          <a:lstStyle/>
          <a:p>
            <a:r>
              <a:rPr lang="en-US" sz="4800" b="1" dirty="0"/>
              <a:t>User Authentication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15335" y="5586890"/>
            <a:ext cx="5342476" cy="396660"/>
          </a:xfrm>
        </p:spPr>
        <p:txBody>
          <a:bodyPr vert="horz" lIns="91440" tIns="45720" rIns="91440" bIns="45720" rtlCol="0" anchor="t">
            <a:normAutofit fontScale="92500" lnSpcReduction="10000"/>
          </a:bodyPr>
          <a:lstStyle/>
          <a:p>
            <a:r>
              <a:rPr lang="en-US" sz="2400" b="1"/>
              <a:t>Using Double Hashing</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KEY DERIVATION FUNCTION</a:t>
            </a:r>
          </a:p>
        </p:txBody>
      </p:sp>
      <p:sp>
        <p:nvSpPr>
          <p:cNvPr id="4" name="Flowchart: Off-page Connector 3">
            <a:extLst>
              <a:ext uri="{FF2B5EF4-FFF2-40B4-BE49-F238E27FC236}">
                <a16:creationId xmlns:a16="http://schemas.microsoft.com/office/drawing/2014/main" id="{9C380F40-B024-A3CE-6303-E70D69FC1380}"/>
              </a:ext>
            </a:extLst>
          </p:cNvPr>
          <p:cNvSpPr/>
          <p:nvPr/>
        </p:nvSpPr>
        <p:spPr>
          <a:xfrm>
            <a:off x="3506189" y="1595642"/>
            <a:ext cx="1303586" cy="604561"/>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Salt Generator</a:t>
            </a:r>
            <a:endParaRPr lang="en-US" dirty="0"/>
          </a:p>
        </p:txBody>
      </p:sp>
      <p:sp>
        <p:nvSpPr>
          <p:cNvPr id="5" name="Flowchart: Data 4">
            <a:extLst>
              <a:ext uri="{FF2B5EF4-FFF2-40B4-BE49-F238E27FC236}">
                <a16:creationId xmlns:a16="http://schemas.microsoft.com/office/drawing/2014/main" id="{999C85B1-EB94-91C2-A9A2-C1EB5C831FA3}"/>
              </a:ext>
            </a:extLst>
          </p:cNvPr>
          <p:cNvSpPr/>
          <p:nvPr/>
        </p:nvSpPr>
        <p:spPr>
          <a:xfrm>
            <a:off x="495971" y="2491696"/>
            <a:ext cx="2540600" cy="1412564"/>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Main Input</a:t>
            </a:r>
            <a:br>
              <a:rPr lang="en-GB" b="1" dirty="0">
                <a:solidFill>
                  <a:schemeClr val="tx1"/>
                </a:solidFill>
              </a:rPr>
            </a:br>
            <a:r>
              <a:rPr lang="en-GB" b="1" dirty="0">
                <a:solidFill>
                  <a:schemeClr val="tx1"/>
                </a:solidFill>
              </a:rPr>
              <a:t>Pt - </a:t>
            </a:r>
            <a:r>
              <a:rPr lang="en-GB" dirty="0">
                <a:solidFill>
                  <a:schemeClr val="tx1"/>
                </a:solidFill>
              </a:rPr>
              <a:t>plaintext</a:t>
            </a:r>
          </a:p>
        </p:txBody>
      </p:sp>
      <p:sp>
        <p:nvSpPr>
          <p:cNvPr id="6" name="Flowchart: Alternative Process 5">
            <a:extLst>
              <a:ext uri="{FF2B5EF4-FFF2-40B4-BE49-F238E27FC236}">
                <a16:creationId xmlns:a16="http://schemas.microsoft.com/office/drawing/2014/main" id="{C465C09B-4593-CBD9-38D7-5B6588E09E50}"/>
              </a:ext>
            </a:extLst>
          </p:cNvPr>
          <p:cNvSpPr/>
          <p:nvPr/>
        </p:nvSpPr>
        <p:spPr>
          <a:xfrm>
            <a:off x="5256899" y="2571758"/>
            <a:ext cx="2128561" cy="128469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Pseudo Random Function</a:t>
            </a:r>
            <a:br>
              <a:rPr lang="en-GB" b="1">
                <a:solidFill>
                  <a:schemeClr val="tx1"/>
                </a:solidFill>
              </a:rPr>
            </a:br>
            <a:br>
              <a:rPr lang="en-GB" b="1">
                <a:solidFill>
                  <a:schemeClr val="tx1"/>
                </a:solidFill>
              </a:rPr>
            </a:br>
            <a:r>
              <a:rPr lang="en-GB" b="1">
                <a:solidFill>
                  <a:schemeClr val="tx1"/>
                </a:solidFill>
              </a:rPr>
              <a:t>c = c – 1 </a:t>
            </a:r>
          </a:p>
        </p:txBody>
      </p:sp>
      <p:sp>
        <p:nvSpPr>
          <p:cNvPr id="7" name="Flowchart: Decision 6">
            <a:extLst>
              <a:ext uri="{FF2B5EF4-FFF2-40B4-BE49-F238E27FC236}">
                <a16:creationId xmlns:a16="http://schemas.microsoft.com/office/drawing/2014/main" id="{F886591A-D6DB-3DAC-8A3D-4817AC019822}"/>
              </a:ext>
            </a:extLst>
          </p:cNvPr>
          <p:cNvSpPr/>
          <p:nvPr/>
        </p:nvSpPr>
        <p:spPr>
          <a:xfrm>
            <a:off x="8088235" y="2651976"/>
            <a:ext cx="2122264" cy="105168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ea typeface="+mn-lt"/>
                <a:cs typeface="+mn-lt"/>
              </a:rPr>
              <a:t>is c&lt;=0 ?</a:t>
            </a:r>
            <a:endParaRPr lang="en-US">
              <a:solidFill>
                <a:schemeClr val="tx1"/>
              </a:solidFill>
            </a:endParaRPr>
          </a:p>
        </p:txBody>
      </p:sp>
      <p:sp>
        <p:nvSpPr>
          <p:cNvPr id="8" name="Flowchart: Data 7">
            <a:extLst>
              <a:ext uri="{FF2B5EF4-FFF2-40B4-BE49-F238E27FC236}">
                <a16:creationId xmlns:a16="http://schemas.microsoft.com/office/drawing/2014/main" id="{8C4DDCFC-BED2-4B1F-2EB5-C263981D4F4E}"/>
              </a:ext>
            </a:extLst>
          </p:cNvPr>
          <p:cNvSpPr/>
          <p:nvPr/>
        </p:nvSpPr>
        <p:spPr>
          <a:xfrm>
            <a:off x="4909416" y="5181475"/>
            <a:ext cx="1996314" cy="636050"/>
          </a:xfrm>
          <a:prstGeom prst="flowChartInputOutput">
            <a:avLst/>
          </a:prstGeom>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KDF Key</a:t>
            </a:r>
            <a:br>
              <a:rPr lang="en-GB" b="1" dirty="0">
                <a:solidFill>
                  <a:schemeClr val="tx1"/>
                </a:solidFill>
              </a:rPr>
            </a:br>
            <a:r>
              <a:rPr lang="en-GB" b="1" dirty="0">
                <a:solidFill>
                  <a:schemeClr val="tx1"/>
                </a:solidFill>
              </a:rPr>
              <a:t>KDF Salt</a:t>
            </a:r>
          </a:p>
        </p:txBody>
      </p:sp>
      <p:cxnSp>
        <p:nvCxnSpPr>
          <p:cNvPr id="11" name="Straight Arrow Connector 10">
            <a:extLst>
              <a:ext uri="{FF2B5EF4-FFF2-40B4-BE49-F238E27FC236}">
                <a16:creationId xmlns:a16="http://schemas.microsoft.com/office/drawing/2014/main" id="{F0FF84F1-0C73-8A21-73BE-24237BE239FA}"/>
              </a:ext>
            </a:extLst>
          </p:cNvPr>
          <p:cNvCxnSpPr>
            <a:cxnSpLocks/>
            <a:stCxn id="5" idx="5"/>
            <a:endCxn id="21" idx="2"/>
          </p:cNvCxnSpPr>
          <p:nvPr/>
        </p:nvCxnSpPr>
        <p:spPr>
          <a:xfrm flipV="1">
            <a:off x="2782511" y="3196112"/>
            <a:ext cx="1178925" cy="18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3FE0B23-E066-FE19-7DBB-21C8A46C2A2A}"/>
              </a:ext>
            </a:extLst>
          </p:cNvPr>
          <p:cNvCxnSpPr>
            <a:cxnSpLocks/>
          </p:cNvCxnSpPr>
          <p:nvPr/>
        </p:nvCxnSpPr>
        <p:spPr>
          <a:xfrm>
            <a:off x="7389162" y="3157558"/>
            <a:ext cx="700883" cy="1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C89FDA1-471C-85BC-26AD-17CA01A5CE01}"/>
              </a:ext>
            </a:extLst>
          </p:cNvPr>
          <p:cNvCxnSpPr>
            <a:cxnSpLocks/>
            <a:endCxn id="21" idx="0"/>
          </p:cNvCxnSpPr>
          <p:nvPr/>
        </p:nvCxnSpPr>
        <p:spPr>
          <a:xfrm>
            <a:off x="4158533" y="2200754"/>
            <a:ext cx="592" cy="8066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537D234-FE7A-2267-9D83-E3C5696417BA}"/>
              </a:ext>
            </a:extLst>
          </p:cNvPr>
          <p:cNvCxnSpPr>
            <a:cxnSpLocks/>
          </p:cNvCxnSpPr>
          <p:nvPr/>
        </p:nvCxnSpPr>
        <p:spPr>
          <a:xfrm>
            <a:off x="10197493" y="3179328"/>
            <a:ext cx="16686" cy="15930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3BA3A0B5-58F1-253D-F59F-82DD7AE3C253}"/>
              </a:ext>
            </a:extLst>
          </p:cNvPr>
          <p:cNvCxnSpPr/>
          <p:nvPr/>
        </p:nvCxnSpPr>
        <p:spPr>
          <a:xfrm flipH="1" flipV="1">
            <a:off x="9144093" y="3669359"/>
            <a:ext cx="11336" cy="779633"/>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1892958F-4F6F-2F65-3055-1835AAD64079}"/>
              </a:ext>
            </a:extLst>
          </p:cNvPr>
          <p:cNvCxnSpPr>
            <a:cxnSpLocks/>
          </p:cNvCxnSpPr>
          <p:nvPr/>
        </p:nvCxnSpPr>
        <p:spPr>
          <a:xfrm flipH="1" flipV="1">
            <a:off x="6285933" y="4439566"/>
            <a:ext cx="2848666" cy="1379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C1FB32CE-10A8-1806-3863-BAADA7319B8E}"/>
              </a:ext>
            </a:extLst>
          </p:cNvPr>
          <p:cNvCxnSpPr>
            <a:cxnSpLocks/>
          </p:cNvCxnSpPr>
          <p:nvPr/>
        </p:nvCxnSpPr>
        <p:spPr>
          <a:xfrm flipH="1" flipV="1">
            <a:off x="6296573" y="3848408"/>
            <a:ext cx="591" cy="601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0D8824E-491C-5CF7-B64D-69E274B958FF}"/>
              </a:ext>
            </a:extLst>
          </p:cNvPr>
          <p:cNvCxnSpPr>
            <a:cxnSpLocks/>
          </p:cNvCxnSpPr>
          <p:nvPr/>
        </p:nvCxnSpPr>
        <p:spPr>
          <a:xfrm flipV="1">
            <a:off x="4339885" y="3161482"/>
            <a:ext cx="917696" cy="364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Flowchart: Summing Junction 20">
            <a:extLst>
              <a:ext uri="{FF2B5EF4-FFF2-40B4-BE49-F238E27FC236}">
                <a16:creationId xmlns:a16="http://schemas.microsoft.com/office/drawing/2014/main" id="{9C214489-ABBF-A8D6-33FB-8C3D5A79F035}"/>
              </a:ext>
            </a:extLst>
          </p:cNvPr>
          <p:cNvSpPr/>
          <p:nvPr/>
        </p:nvSpPr>
        <p:spPr>
          <a:xfrm>
            <a:off x="3961436" y="3007409"/>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lowchart: Alternative Process 2">
            <a:extLst>
              <a:ext uri="{FF2B5EF4-FFF2-40B4-BE49-F238E27FC236}">
                <a16:creationId xmlns:a16="http://schemas.microsoft.com/office/drawing/2014/main" id="{9667F861-4112-CCD1-F15E-BC96BD62F932}"/>
              </a:ext>
            </a:extLst>
          </p:cNvPr>
          <p:cNvSpPr/>
          <p:nvPr/>
        </p:nvSpPr>
        <p:spPr>
          <a:xfrm>
            <a:off x="9095927" y="4770671"/>
            <a:ext cx="2128561" cy="128469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Cut Key based on length required (L)</a:t>
            </a:r>
          </a:p>
        </p:txBody>
      </p:sp>
      <p:cxnSp>
        <p:nvCxnSpPr>
          <p:cNvPr id="10" name="Straight Arrow Connector 9">
            <a:extLst>
              <a:ext uri="{FF2B5EF4-FFF2-40B4-BE49-F238E27FC236}">
                <a16:creationId xmlns:a16="http://schemas.microsoft.com/office/drawing/2014/main" id="{EFE22C6C-13F7-09B4-2E41-9B86004AF7FE}"/>
              </a:ext>
            </a:extLst>
          </p:cNvPr>
          <p:cNvCxnSpPr>
            <a:cxnSpLocks/>
            <a:stCxn id="3" idx="1"/>
          </p:cNvCxnSpPr>
          <p:nvPr/>
        </p:nvCxnSpPr>
        <p:spPr>
          <a:xfrm flipH="1" flipV="1">
            <a:off x="6321179" y="5399181"/>
            <a:ext cx="2774748" cy="13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1E1AA5C-2668-C58A-E493-49977C3149D9}"/>
              </a:ext>
            </a:extLst>
          </p:cNvPr>
          <p:cNvSpPr txBox="1"/>
          <p:nvPr/>
        </p:nvSpPr>
        <p:spPr>
          <a:xfrm>
            <a:off x="3646456" y="3424235"/>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Concatenate</a:t>
            </a:r>
            <a:endParaRPr lang="en-US"/>
          </a:p>
        </p:txBody>
      </p:sp>
      <p:sp>
        <p:nvSpPr>
          <p:cNvPr id="22" name="TextBox 21">
            <a:extLst>
              <a:ext uri="{FF2B5EF4-FFF2-40B4-BE49-F238E27FC236}">
                <a16:creationId xmlns:a16="http://schemas.microsoft.com/office/drawing/2014/main" id="{FFA581ED-8D61-42D8-A7F4-37A03F973B65}"/>
              </a:ext>
            </a:extLst>
          </p:cNvPr>
          <p:cNvSpPr txBox="1"/>
          <p:nvPr/>
        </p:nvSpPr>
        <p:spPr>
          <a:xfrm>
            <a:off x="6613496" y="4148276"/>
            <a:ext cx="21935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(Looping the (c) times )</a:t>
            </a:r>
          </a:p>
        </p:txBody>
      </p:sp>
      <p:sp>
        <p:nvSpPr>
          <p:cNvPr id="15" name="Flowchart: Data 14">
            <a:extLst>
              <a:ext uri="{FF2B5EF4-FFF2-40B4-BE49-F238E27FC236}">
                <a16:creationId xmlns:a16="http://schemas.microsoft.com/office/drawing/2014/main" id="{EA229926-EA65-A25F-DDBC-1269BB74CEAB}"/>
              </a:ext>
            </a:extLst>
          </p:cNvPr>
          <p:cNvSpPr/>
          <p:nvPr/>
        </p:nvSpPr>
        <p:spPr>
          <a:xfrm>
            <a:off x="418652" y="4475193"/>
            <a:ext cx="2540600" cy="1412564"/>
          </a:xfrm>
          <a:prstGeom prst="flowChartInputOutpu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Coded Parameters</a:t>
            </a:r>
            <a:br>
              <a:rPr lang="en-GB" b="1" dirty="0"/>
            </a:br>
            <a:r>
              <a:rPr lang="en-GB" b="1" dirty="0">
                <a:solidFill>
                  <a:schemeClr val="tx1"/>
                </a:solidFill>
              </a:rPr>
              <a:t>c - </a:t>
            </a:r>
            <a:r>
              <a:rPr lang="en-GB" dirty="0">
                <a:solidFill>
                  <a:schemeClr val="tx1"/>
                </a:solidFill>
              </a:rPr>
              <a:t>iterations</a:t>
            </a:r>
            <a:br>
              <a:rPr lang="en-GB" b="1" dirty="0"/>
            </a:br>
            <a:r>
              <a:rPr lang="en-GB" b="1" dirty="0">
                <a:solidFill>
                  <a:schemeClr val="tx1"/>
                </a:solidFill>
              </a:rPr>
              <a:t>L  - </a:t>
            </a:r>
            <a:r>
              <a:rPr lang="en-GB" dirty="0">
                <a:solidFill>
                  <a:schemeClr val="tx1"/>
                </a:solidFill>
              </a:rPr>
              <a:t>length</a:t>
            </a:r>
          </a:p>
        </p:txBody>
      </p:sp>
      <p:cxnSp>
        <p:nvCxnSpPr>
          <p:cNvPr id="23" name="Straight Arrow Connector 22">
            <a:extLst>
              <a:ext uri="{FF2B5EF4-FFF2-40B4-BE49-F238E27FC236}">
                <a16:creationId xmlns:a16="http://schemas.microsoft.com/office/drawing/2014/main" id="{1AB961B5-6031-1218-396E-D8CF11B4D6CC}"/>
              </a:ext>
            </a:extLst>
          </p:cNvPr>
          <p:cNvCxnSpPr>
            <a:cxnSpLocks/>
          </p:cNvCxnSpPr>
          <p:nvPr/>
        </p:nvCxnSpPr>
        <p:spPr>
          <a:xfrm>
            <a:off x="4515334" y="2119926"/>
            <a:ext cx="903560" cy="3519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9369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KEY DERIVATION FUNCTION</a:t>
            </a:r>
          </a:p>
        </p:txBody>
      </p:sp>
      <p:sp>
        <p:nvSpPr>
          <p:cNvPr id="9" name="Date Placeholder 8">
            <a:extLst>
              <a:ext uri="{FF2B5EF4-FFF2-40B4-BE49-F238E27FC236}">
                <a16:creationId xmlns:a16="http://schemas.microsoft.com/office/drawing/2014/main" id="{A9153344-84AD-65FA-80A7-4F0F981DCD7B}"/>
              </a:ext>
            </a:extLst>
          </p:cNvPr>
          <p:cNvSpPr>
            <a:spLocks noGrp="1"/>
          </p:cNvSpPr>
          <p:nvPr>
            <p:ph type="dt" sz="half" idx="10"/>
          </p:nvPr>
        </p:nvSpPr>
        <p:spPr/>
        <p:txBody>
          <a:bodyPr/>
          <a:lstStyle/>
          <a:p>
            <a:r>
              <a:rPr lang="en-US"/>
              <a:t>20XX</a:t>
            </a:r>
          </a:p>
        </p:txBody>
      </p:sp>
      <p:pic>
        <p:nvPicPr>
          <p:cNvPr id="15" name="Picture 14" descr="A screenshot of a computer program&#10;&#10;Description automatically generated">
            <a:extLst>
              <a:ext uri="{FF2B5EF4-FFF2-40B4-BE49-F238E27FC236}">
                <a16:creationId xmlns:a16="http://schemas.microsoft.com/office/drawing/2014/main" id="{C35E994F-027D-86DF-E13C-D269EE9034FB}"/>
              </a:ext>
            </a:extLst>
          </p:cNvPr>
          <p:cNvPicPr>
            <a:picLocks noChangeAspect="1"/>
          </p:cNvPicPr>
          <p:nvPr/>
        </p:nvPicPr>
        <p:blipFill>
          <a:blip r:embed="rId2"/>
          <a:stretch>
            <a:fillRect/>
          </a:stretch>
        </p:blipFill>
        <p:spPr>
          <a:xfrm>
            <a:off x="3366319" y="1556273"/>
            <a:ext cx="5453216" cy="47655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814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31398" y="4090715"/>
            <a:ext cx="3730646" cy="1325563"/>
          </a:xfrm>
        </p:spPr>
        <p:txBody>
          <a:bodyPr>
            <a:normAutofit/>
          </a:bodyPr>
          <a:lstStyle/>
          <a:p>
            <a:r>
              <a:rPr lang="en-US" b="1"/>
              <a:t>Hash salting</a:t>
            </a:r>
            <a:br>
              <a:rPr lang="en-US" b="1"/>
            </a:br>
            <a:r>
              <a:rPr lang="en-US" sz="2000"/>
              <a:t>(custom made random function)</a:t>
            </a:r>
            <a:endParaRPr lang="en-US"/>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087203"/>
            <a:ext cx="5433204" cy="365125"/>
          </a:xfrm>
        </p:spPr>
        <p:txBody>
          <a:bodyPr vert="horz" lIns="91440" tIns="45720" rIns="91440" bIns="45720" rtlCol="0" anchor="t">
            <a:noAutofit/>
          </a:bodyPr>
          <a:lstStyle/>
          <a:p>
            <a:r>
              <a:rPr lang="en-US" b="1"/>
              <a:t>Generating a Random Salt</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383511"/>
            <a:ext cx="5431971" cy="557950"/>
          </a:xfrm>
        </p:spPr>
        <p:txBody>
          <a:bodyPr vert="horz" lIns="91440" tIns="45720" rIns="91440" bIns="45720" rtlCol="0" anchor="t">
            <a:noAutofit/>
          </a:bodyPr>
          <a:lstStyle/>
          <a:p>
            <a:r>
              <a:rPr lang="en-US" sz="1600" dirty="0"/>
              <a:t>Random Salt Value will be generated based on any existing Random functions (maybe something to do with system time)</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180158"/>
            <a:ext cx="5433204" cy="365125"/>
          </a:xfrm>
        </p:spPr>
        <p:txBody>
          <a:bodyPr vert="horz" lIns="91440" tIns="45720" rIns="91440" bIns="45720" rtlCol="0" anchor="t">
            <a:noAutofit/>
          </a:bodyPr>
          <a:lstStyle/>
          <a:p>
            <a:r>
              <a:rPr lang="en-US" b="1" dirty="0"/>
              <a:t>Concatenating</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470441"/>
            <a:ext cx="5431971" cy="557950"/>
          </a:xfrm>
        </p:spPr>
        <p:txBody>
          <a:bodyPr vert="horz" lIns="91440" tIns="45720" rIns="91440" bIns="45720" rtlCol="0" anchor="t">
            <a:noAutofit/>
          </a:bodyPr>
          <a:lstStyle/>
          <a:p>
            <a:r>
              <a:rPr lang="en-US" sz="1600" dirty="0"/>
              <a:t>Concatenating Salt with the Password to send it off for the next step in the process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240812"/>
            <a:ext cx="5433204" cy="365125"/>
          </a:xfrm>
        </p:spPr>
        <p:txBody>
          <a:bodyPr vert="horz" lIns="91440" tIns="45720" rIns="91440" bIns="45720" rtlCol="0" anchor="t">
            <a:noAutofit/>
          </a:bodyPr>
          <a:lstStyle/>
          <a:p>
            <a:r>
              <a:rPr lang="en-US" b="1"/>
              <a:t>Storing the Salt Value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3570237"/>
            <a:ext cx="5431971" cy="557950"/>
          </a:xfrm>
        </p:spPr>
        <p:txBody>
          <a:bodyPr vert="horz" lIns="91440" tIns="45720" rIns="91440" bIns="45720" rtlCol="0" anchor="t">
            <a:noAutofit/>
          </a:bodyPr>
          <a:lstStyle/>
          <a:p>
            <a:r>
              <a:rPr lang="en-US" sz="1600"/>
              <a:t>The Salt value that was generated is stored together with the final hash value in the main database entry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340609"/>
            <a:ext cx="5433204" cy="365125"/>
          </a:xfrm>
        </p:spPr>
        <p:txBody>
          <a:bodyPr vert="horz" lIns="91440" tIns="45720" rIns="91440" bIns="45720" rtlCol="0" anchor="t">
            <a:noAutofit/>
          </a:bodyPr>
          <a:lstStyle/>
          <a:p>
            <a:r>
              <a:rPr lang="en-US" b="1"/>
              <a:t>Unique Salts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670034"/>
            <a:ext cx="5431971" cy="1004639"/>
          </a:xfrm>
        </p:spPr>
        <p:txBody>
          <a:bodyPr vert="horz" lIns="91440" tIns="45720" rIns="91440" bIns="45720" rtlCol="0" anchor="t">
            <a:noAutofit/>
          </a:bodyPr>
          <a:lstStyle/>
          <a:p>
            <a:r>
              <a:rPr lang="en-US" sz="1600"/>
              <a:t>Even if multiple users have the same passwords the Salt Value ensures that the hash is different. It also introduces extra complexity that makes it hard to reverse compute the original password</a:t>
            </a:r>
          </a:p>
        </p:txBody>
      </p:sp>
    </p:spTree>
    <p:extLst>
      <p:ext uri="{BB962C8B-B14F-4D97-AF65-F5344CB8AC3E}">
        <p14:creationId xmlns:p14="http://schemas.microsoft.com/office/powerpoint/2010/main" val="27420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Salting</a:t>
            </a:r>
            <a:endParaRPr lang="en-US"/>
          </a:p>
        </p:txBody>
      </p:sp>
      <p:sp>
        <p:nvSpPr>
          <p:cNvPr id="5" name="Flowchart: Data 4">
            <a:extLst>
              <a:ext uri="{FF2B5EF4-FFF2-40B4-BE49-F238E27FC236}">
                <a16:creationId xmlns:a16="http://schemas.microsoft.com/office/drawing/2014/main" id="{999C85B1-EB94-91C2-A9A2-C1EB5C831FA3}"/>
              </a:ext>
            </a:extLst>
          </p:cNvPr>
          <p:cNvSpPr/>
          <p:nvPr/>
        </p:nvSpPr>
        <p:spPr>
          <a:xfrm>
            <a:off x="1513712" y="3189513"/>
            <a:ext cx="1945515" cy="621536"/>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Peppered Key</a:t>
            </a:r>
          </a:p>
        </p:txBody>
      </p:sp>
      <p:sp>
        <p:nvSpPr>
          <p:cNvPr id="8" name="Flowchart: Data 7">
            <a:extLst>
              <a:ext uri="{FF2B5EF4-FFF2-40B4-BE49-F238E27FC236}">
                <a16:creationId xmlns:a16="http://schemas.microsoft.com/office/drawing/2014/main" id="{8C4DDCFC-BED2-4B1F-2EB5-C263981D4F4E}"/>
              </a:ext>
            </a:extLst>
          </p:cNvPr>
          <p:cNvSpPr/>
          <p:nvPr/>
        </p:nvSpPr>
        <p:spPr>
          <a:xfrm>
            <a:off x="8254753" y="3186240"/>
            <a:ext cx="1996314" cy="636050"/>
          </a:xfrm>
          <a:prstGeom prst="flowChartInputOutput">
            <a:avLst/>
          </a:prstGeom>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Salted Key</a:t>
            </a:r>
            <a:endParaRPr lang="en-US">
              <a:solidFill>
                <a:schemeClr val="tx1"/>
              </a:solidFill>
            </a:endParaRPr>
          </a:p>
        </p:txBody>
      </p:sp>
      <p:cxnSp>
        <p:nvCxnSpPr>
          <p:cNvPr id="11" name="Straight Arrow Connector 10">
            <a:extLst>
              <a:ext uri="{FF2B5EF4-FFF2-40B4-BE49-F238E27FC236}">
                <a16:creationId xmlns:a16="http://schemas.microsoft.com/office/drawing/2014/main" id="{F0FF84F1-0C73-8A21-73BE-24237BE239FA}"/>
              </a:ext>
            </a:extLst>
          </p:cNvPr>
          <p:cNvCxnSpPr>
            <a:cxnSpLocks/>
          </p:cNvCxnSpPr>
          <p:nvPr/>
        </p:nvCxnSpPr>
        <p:spPr>
          <a:xfrm flipV="1">
            <a:off x="3265245" y="3476928"/>
            <a:ext cx="2636030" cy="33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DC89FDA1-471C-85BC-26AD-17CA01A5CE01}"/>
              </a:ext>
            </a:extLst>
          </p:cNvPr>
          <p:cNvCxnSpPr>
            <a:cxnSpLocks/>
          </p:cNvCxnSpPr>
          <p:nvPr/>
        </p:nvCxnSpPr>
        <p:spPr>
          <a:xfrm flipH="1">
            <a:off x="3507575" y="3899782"/>
            <a:ext cx="2570230" cy="659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0D8824E-491C-5CF7-B64D-69E274B958FF}"/>
              </a:ext>
            </a:extLst>
          </p:cNvPr>
          <p:cNvCxnSpPr>
            <a:cxnSpLocks/>
          </p:cNvCxnSpPr>
          <p:nvPr/>
        </p:nvCxnSpPr>
        <p:spPr>
          <a:xfrm flipV="1">
            <a:off x="6280726" y="3481139"/>
            <a:ext cx="2184512" cy="3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Flowchart: Summing Junction 20">
            <a:extLst>
              <a:ext uri="{FF2B5EF4-FFF2-40B4-BE49-F238E27FC236}">
                <a16:creationId xmlns:a16="http://schemas.microsoft.com/office/drawing/2014/main" id="{9C214489-ABBF-A8D6-33FB-8C3D5A79F035}"/>
              </a:ext>
            </a:extLst>
          </p:cNvPr>
          <p:cNvSpPr/>
          <p:nvPr/>
        </p:nvSpPr>
        <p:spPr>
          <a:xfrm>
            <a:off x="5902687" y="3301564"/>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50DC44B-044D-8B74-442E-C0DC8E0B6D4F}"/>
              </a:ext>
            </a:extLst>
          </p:cNvPr>
          <p:cNvCxnSpPr>
            <a:cxnSpLocks/>
          </p:cNvCxnSpPr>
          <p:nvPr/>
        </p:nvCxnSpPr>
        <p:spPr>
          <a:xfrm flipH="1" flipV="1">
            <a:off x="6072617" y="3677784"/>
            <a:ext cx="7710" cy="7067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41CFECE3-03C7-6179-FEB5-BCB6FD325845}"/>
              </a:ext>
            </a:extLst>
          </p:cNvPr>
          <p:cNvCxnSpPr>
            <a:cxnSpLocks/>
          </p:cNvCxnSpPr>
          <p:nvPr/>
        </p:nvCxnSpPr>
        <p:spPr>
          <a:xfrm>
            <a:off x="2321366" y="3813517"/>
            <a:ext cx="4155" cy="73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2D247FF5-94E6-2619-E110-DF29738CEEF9}"/>
              </a:ext>
            </a:extLst>
          </p:cNvPr>
          <p:cNvSpPr txBox="1"/>
          <p:nvPr/>
        </p:nvSpPr>
        <p:spPr>
          <a:xfrm>
            <a:off x="2277719" y="4040346"/>
            <a:ext cx="1434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KDF Salt</a:t>
            </a:r>
          </a:p>
        </p:txBody>
      </p:sp>
      <p:sp>
        <p:nvSpPr>
          <p:cNvPr id="25" name="TextBox 24">
            <a:extLst>
              <a:ext uri="{FF2B5EF4-FFF2-40B4-BE49-F238E27FC236}">
                <a16:creationId xmlns:a16="http://schemas.microsoft.com/office/drawing/2014/main" id="{CDE595A3-DDEB-ABDC-DCA1-83DA7EF84224}"/>
              </a:ext>
            </a:extLst>
          </p:cNvPr>
          <p:cNvSpPr txBox="1"/>
          <p:nvPr/>
        </p:nvSpPr>
        <p:spPr>
          <a:xfrm>
            <a:off x="3831429" y="4479914"/>
            <a:ext cx="1434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Main Salt</a:t>
            </a:r>
            <a:endParaRPr lang="en-US"/>
          </a:p>
        </p:txBody>
      </p:sp>
      <p:sp>
        <p:nvSpPr>
          <p:cNvPr id="26" name="TextBox 25">
            <a:extLst>
              <a:ext uri="{FF2B5EF4-FFF2-40B4-BE49-F238E27FC236}">
                <a16:creationId xmlns:a16="http://schemas.microsoft.com/office/drawing/2014/main" id="{26B445B3-CFB9-3249-7C0F-9A98DDA2D7DB}"/>
              </a:ext>
            </a:extLst>
          </p:cNvPr>
          <p:cNvSpPr txBox="1"/>
          <p:nvPr/>
        </p:nvSpPr>
        <p:spPr>
          <a:xfrm>
            <a:off x="4171231" y="3240925"/>
            <a:ext cx="1434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KDF Key</a:t>
            </a:r>
            <a:endParaRPr lang="en-US"/>
          </a:p>
        </p:txBody>
      </p:sp>
      <p:sp>
        <p:nvSpPr>
          <p:cNvPr id="29" name="TextBox 28">
            <a:extLst>
              <a:ext uri="{FF2B5EF4-FFF2-40B4-BE49-F238E27FC236}">
                <a16:creationId xmlns:a16="http://schemas.microsoft.com/office/drawing/2014/main" id="{2CCFE7FF-BD58-C2BA-E33D-CAF623026BCF}"/>
              </a:ext>
            </a:extLst>
          </p:cNvPr>
          <p:cNvSpPr txBox="1"/>
          <p:nvPr/>
        </p:nvSpPr>
        <p:spPr>
          <a:xfrm>
            <a:off x="5580211" y="3050424"/>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
        <p:nvSpPr>
          <p:cNvPr id="30" name="Flowchart: Off-page Connector 29">
            <a:extLst>
              <a:ext uri="{FF2B5EF4-FFF2-40B4-BE49-F238E27FC236}">
                <a16:creationId xmlns:a16="http://schemas.microsoft.com/office/drawing/2014/main" id="{243E406B-D67E-0D04-EBB7-19E99DA5B7FF}"/>
              </a:ext>
            </a:extLst>
          </p:cNvPr>
          <p:cNvSpPr/>
          <p:nvPr/>
        </p:nvSpPr>
        <p:spPr>
          <a:xfrm>
            <a:off x="2091994" y="4548625"/>
            <a:ext cx="1435178" cy="81809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Storing</a:t>
            </a:r>
          </a:p>
        </p:txBody>
      </p:sp>
      <p:sp>
        <p:nvSpPr>
          <p:cNvPr id="34" name="Flowchart: Off-page Connector 33">
            <a:extLst>
              <a:ext uri="{FF2B5EF4-FFF2-40B4-BE49-F238E27FC236}">
                <a16:creationId xmlns:a16="http://schemas.microsoft.com/office/drawing/2014/main" id="{A0A5979E-5786-2E62-CA51-EDF3361F5BE3}"/>
              </a:ext>
            </a:extLst>
          </p:cNvPr>
          <p:cNvSpPr/>
          <p:nvPr/>
        </p:nvSpPr>
        <p:spPr>
          <a:xfrm>
            <a:off x="5273303" y="4309558"/>
            <a:ext cx="1632520" cy="705660"/>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Salt Generator</a:t>
            </a:r>
            <a:endParaRPr lang="en-US" dirty="0"/>
          </a:p>
        </p:txBody>
      </p:sp>
      <p:sp>
        <p:nvSpPr>
          <p:cNvPr id="35" name="TextBox 34">
            <a:extLst>
              <a:ext uri="{FF2B5EF4-FFF2-40B4-BE49-F238E27FC236}">
                <a16:creationId xmlns:a16="http://schemas.microsoft.com/office/drawing/2014/main" id="{30250782-6DF6-18A1-E2E0-5FBD32B8C3CD}"/>
              </a:ext>
            </a:extLst>
          </p:cNvPr>
          <p:cNvSpPr txBox="1"/>
          <p:nvPr/>
        </p:nvSpPr>
        <p:spPr>
          <a:xfrm>
            <a:off x="6474954" y="4981894"/>
            <a:ext cx="1798978" cy="458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Same Random function but different Salt</a:t>
            </a:r>
            <a:endParaRPr lang="en-US"/>
          </a:p>
        </p:txBody>
      </p:sp>
      <p:sp>
        <p:nvSpPr>
          <p:cNvPr id="36" name="TextBox 35">
            <a:extLst>
              <a:ext uri="{FF2B5EF4-FFF2-40B4-BE49-F238E27FC236}">
                <a16:creationId xmlns:a16="http://schemas.microsoft.com/office/drawing/2014/main" id="{9369860A-062A-3C88-B433-15DB8E127ED2}"/>
              </a:ext>
            </a:extLst>
          </p:cNvPr>
          <p:cNvSpPr txBox="1"/>
          <p:nvPr/>
        </p:nvSpPr>
        <p:spPr>
          <a:xfrm>
            <a:off x="8810932" y="531433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t>Generating a Salt value and concatenating to Key</a:t>
            </a:r>
          </a:p>
        </p:txBody>
      </p:sp>
    </p:spTree>
    <p:extLst>
      <p:ext uri="{BB962C8B-B14F-4D97-AF65-F5344CB8AC3E}">
        <p14:creationId xmlns:p14="http://schemas.microsoft.com/office/powerpoint/2010/main" val="389781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sALTING</a:t>
            </a:r>
          </a:p>
        </p:txBody>
      </p:sp>
      <p:pic>
        <p:nvPicPr>
          <p:cNvPr id="3" name="Picture 2" descr="A black screen with colorful text&#10;&#10;Description automatically generated">
            <a:extLst>
              <a:ext uri="{FF2B5EF4-FFF2-40B4-BE49-F238E27FC236}">
                <a16:creationId xmlns:a16="http://schemas.microsoft.com/office/drawing/2014/main" id="{6D270599-8432-8F1F-99C5-3DE02920694D}"/>
              </a:ext>
            </a:extLst>
          </p:cNvPr>
          <p:cNvPicPr>
            <a:picLocks noChangeAspect="1"/>
          </p:cNvPicPr>
          <p:nvPr/>
        </p:nvPicPr>
        <p:blipFill>
          <a:blip r:embed="rId2"/>
          <a:stretch>
            <a:fillRect/>
          </a:stretch>
        </p:blipFill>
        <p:spPr>
          <a:xfrm>
            <a:off x="1560286" y="2545314"/>
            <a:ext cx="3810000" cy="2028630"/>
          </a:xfrm>
          <a:prstGeom prst="rect">
            <a:avLst/>
          </a:prstGeom>
          <a:effectLst>
            <a:outerShdw blurRad="50800" dist="38100" dir="2700000" algn="tl" rotWithShape="0">
              <a:prstClr val="black">
                <a:alpha val="40000"/>
              </a:prstClr>
            </a:outerShdw>
          </a:effectLst>
        </p:spPr>
      </p:pic>
      <p:pic>
        <p:nvPicPr>
          <p:cNvPr id="5" name="Picture 4" descr="A black screen with text on it&#10;&#10;Description automatically generated">
            <a:extLst>
              <a:ext uri="{FF2B5EF4-FFF2-40B4-BE49-F238E27FC236}">
                <a16:creationId xmlns:a16="http://schemas.microsoft.com/office/drawing/2014/main" id="{39D1896E-C584-6772-3525-092DF08E0186}"/>
              </a:ext>
            </a:extLst>
          </p:cNvPr>
          <p:cNvPicPr>
            <a:picLocks noChangeAspect="1"/>
          </p:cNvPicPr>
          <p:nvPr/>
        </p:nvPicPr>
        <p:blipFill>
          <a:blip r:embed="rId3"/>
          <a:stretch>
            <a:fillRect/>
          </a:stretch>
        </p:blipFill>
        <p:spPr>
          <a:xfrm>
            <a:off x="5817948" y="2486457"/>
            <a:ext cx="5574829" cy="21453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5850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31398" y="4136698"/>
            <a:ext cx="3951059" cy="1325563"/>
          </a:xfrm>
        </p:spPr>
        <p:txBody>
          <a:bodyPr>
            <a:normAutofit/>
          </a:bodyPr>
          <a:lstStyle/>
          <a:p>
            <a:r>
              <a:rPr lang="en-US" b="1" dirty="0"/>
              <a:t>Hash peppering</a:t>
            </a:r>
            <a:br>
              <a:rPr lang="en-US" b="1" dirty="0"/>
            </a:br>
            <a:r>
              <a:rPr lang="en-US" sz="2000" dirty="0"/>
              <a:t>(Stored separately from the main database)</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988070"/>
            <a:ext cx="5433204" cy="365125"/>
          </a:xfrm>
        </p:spPr>
        <p:txBody>
          <a:bodyPr vert="horz" lIns="91440" tIns="45720" rIns="91440" bIns="45720" rtlCol="0" anchor="t">
            <a:noAutofit/>
          </a:bodyPr>
          <a:lstStyle/>
          <a:p>
            <a:r>
              <a:rPr lang="en-US" b="1"/>
              <a:t>Creating a Pepper Value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297789"/>
            <a:ext cx="5431971" cy="557950"/>
          </a:xfrm>
        </p:spPr>
        <p:txBody>
          <a:bodyPr vert="horz" lIns="91440" tIns="45720" rIns="91440" bIns="45720" rtlCol="0" anchor="t">
            <a:noAutofit/>
          </a:bodyPr>
          <a:lstStyle/>
          <a:p>
            <a:r>
              <a:rPr lang="en-US" sz="1600"/>
              <a:t>The Pepper value is defined once and never changed again. Could be randomly generated for the first time and stored separately</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068160"/>
            <a:ext cx="5433204" cy="365125"/>
          </a:xfrm>
        </p:spPr>
        <p:txBody>
          <a:bodyPr vert="horz" lIns="91440" tIns="45720" rIns="91440" bIns="45720" rtlCol="0" anchor="t">
            <a:noAutofit/>
          </a:bodyPr>
          <a:lstStyle/>
          <a:p>
            <a:r>
              <a:rPr lang="en-US" b="1"/>
              <a:t>Concatenating</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371309"/>
            <a:ext cx="5431971" cy="557950"/>
          </a:xfrm>
        </p:spPr>
        <p:txBody>
          <a:bodyPr vert="horz" lIns="91440" tIns="45720" rIns="91440" bIns="45720" rtlCol="0" anchor="t">
            <a:noAutofit/>
          </a:bodyPr>
          <a:lstStyle/>
          <a:p>
            <a:r>
              <a:rPr lang="en-US" sz="1600">
                <a:ea typeface="+mn-lt"/>
                <a:cs typeface="+mn-lt"/>
              </a:rPr>
              <a:t>Concatenating Pepper with the Password to send it off for the next step in the process</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141680"/>
            <a:ext cx="5433204" cy="365125"/>
          </a:xfrm>
        </p:spPr>
        <p:txBody>
          <a:bodyPr vert="horz" lIns="91440" tIns="45720" rIns="91440" bIns="45720" rtlCol="0" anchor="t">
            <a:noAutofit/>
          </a:bodyPr>
          <a:lstStyle/>
          <a:p>
            <a:r>
              <a:rPr lang="en-US" b="1"/>
              <a:t>Storing the Pepper Value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3471105"/>
            <a:ext cx="5431971" cy="557950"/>
          </a:xfrm>
        </p:spPr>
        <p:txBody>
          <a:bodyPr vert="horz" lIns="91440" tIns="45720" rIns="91440" bIns="45720" rtlCol="0" anchor="t">
            <a:noAutofit/>
          </a:bodyPr>
          <a:lstStyle/>
          <a:p>
            <a:r>
              <a:rPr lang="en-US" sz="1600"/>
              <a:t>The Pepper value is stored separately from the main database, as this adds another layer of protection against attacks.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241477"/>
            <a:ext cx="5433204" cy="365125"/>
          </a:xfrm>
        </p:spPr>
        <p:txBody>
          <a:bodyPr vert="horz" lIns="91440" tIns="45720" rIns="91440" bIns="45720" rtlCol="0" anchor="t">
            <a:noAutofit/>
          </a:bodyPr>
          <a:lstStyle/>
          <a:p>
            <a:r>
              <a:rPr lang="en-US" b="1"/>
              <a:t>Single point of Failure?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570902"/>
            <a:ext cx="5431971" cy="1260829"/>
          </a:xfrm>
        </p:spPr>
        <p:txBody>
          <a:bodyPr vert="horz" lIns="91440" tIns="45720" rIns="91440" bIns="45720" rtlCol="0" anchor="t">
            <a:noAutofit/>
          </a:bodyPr>
          <a:lstStyle/>
          <a:p>
            <a:r>
              <a:rPr lang="en-US" sz="1600">
                <a:solidFill>
                  <a:srgbClr val="000000"/>
                </a:solidFill>
                <a:ea typeface="+mn-lt"/>
                <a:cs typeface="+mn-lt"/>
              </a:rPr>
              <a:t>The use of pepper in isolation could be a single point of failure, but in combination with other security measures, such as salting and key derivation, the system remains robust, and the compromise of the pepper alone doesn't jeopardize its security.</a:t>
            </a:r>
            <a:endParaRPr lang="en-US" sz="1600"/>
          </a:p>
        </p:txBody>
      </p:sp>
      <p:sp>
        <p:nvSpPr>
          <p:cNvPr id="13" name="TextBox 12">
            <a:extLst>
              <a:ext uri="{FF2B5EF4-FFF2-40B4-BE49-F238E27FC236}">
                <a16:creationId xmlns:a16="http://schemas.microsoft.com/office/drawing/2014/main" id="{331BCEC2-31BB-7940-8840-C9F7EB8A89FB}"/>
              </a:ext>
            </a:extLst>
          </p:cNvPr>
          <p:cNvSpPr txBox="1"/>
          <p:nvPr/>
        </p:nvSpPr>
        <p:spPr>
          <a:xfrm>
            <a:off x="87259" y="69735"/>
            <a:ext cx="2698899" cy="1015663"/>
          </a:xfrm>
          <a:prstGeom prst="rect">
            <a:avLst/>
          </a:prstGeom>
          <a:noFill/>
        </p:spPr>
        <p:txBody>
          <a:bodyPr wrap="square">
            <a:spAutoFit/>
          </a:bodyPr>
          <a:lstStyle/>
          <a:p>
            <a:r>
              <a:rPr lang="en-US" sz="3600" b="1" dirty="0">
                <a:solidFill>
                  <a:srgbClr val="FF0000"/>
                </a:solidFill>
                <a:effectLst>
                  <a:outerShdw blurRad="50800" dist="38100" dir="2700000" algn="tl" rotWithShape="0">
                    <a:prstClr val="black">
                      <a:alpha val="40000"/>
                    </a:prstClr>
                  </a:outerShdw>
                </a:effectLst>
              </a:rPr>
              <a:t>[REMOVED]</a:t>
            </a:r>
          </a:p>
          <a:p>
            <a:r>
              <a:rPr lang="en-US" sz="2400" dirty="0">
                <a:solidFill>
                  <a:srgbClr val="FF0000"/>
                </a:solidFill>
                <a:effectLst>
                  <a:outerShdw blurRad="50800" dist="38100" dir="2700000" algn="tl" rotWithShape="0">
                    <a:prstClr val="black">
                      <a:alpha val="40000"/>
                    </a:prstClr>
                  </a:outerShdw>
                </a:effectLst>
              </a:rPr>
              <a:t>Due to Inefficiency</a:t>
            </a:r>
            <a:endParaRPr lang="en-IN" sz="2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21643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Peppering</a:t>
            </a:r>
            <a:endParaRPr lang="en-US"/>
          </a:p>
        </p:txBody>
      </p:sp>
      <p:sp>
        <p:nvSpPr>
          <p:cNvPr id="9" name="Date Placeholder 8">
            <a:extLst>
              <a:ext uri="{FF2B5EF4-FFF2-40B4-BE49-F238E27FC236}">
                <a16:creationId xmlns:a16="http://schemas.microsoft.com/office/drawing/2014/main" id="{A9153344-84AD-65FA-80A7-4F0F981DCD7B}"/>
              </a:ext>
            </a:extLst>
          </p:cNvPr>
          <p:cNvSpPr>
            <a:spLocks noGrp="1"/>
          </p:cNvSpPr>
          <p:nvPr>
            <p:ph type="dt" sz="half" idx="10"/>
          </p:nvPr>
        </p:nvSpPr>
        <p:spPr/>
        <p:txBody>
          <a:bodyPr/>
          <a:lstStyle/>
          <a:p>
            <a:r>
              <a:rPr lang="en-US"/>
              <a:t>20XX</a:t>
            </a:r>
          </a:p>
        </p:txBody>
      </p:sp>
      <p:sp>
        <p:nvSpPr>
          <p:cNvPr id="5" name="Flowchart: Data 4">
            <a:extLst>
              <a:ext uri="{FF2B5EF4-FFF2-40B4-BE49-F238E27FC236}">
                <a16:creationId xmlns:a16="http://schemas.microsoft.com/office/drawing/2014/main" id="{999C85B1-EB94-91C2-A9A2-C1EB5C831FA3}"/>
              </a:ext>
            </a:extLst>
          </p:cNvPr>
          <p:cNvSpPr/>
          <p:nvPr/>
        </p:nvSpPr>
        <p:spPr>
          <a:xfrm>
            <a:off x="3295337" y="3160187"/>
            <a:ext cx="1945515" cy="888980"/>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High Entropy Key</a:t>
            </a:r>
            <a:endParaRPr lang="en-US" dirty="0">
              <a:solidFill>
                <a:schemeClr val="tx1"/>
              </a:solidFill>
            </a:endParaRPr>
          </a:p>
        </p:txBody>
      </p:sp>
      <p:sp>
        <p:nvSpPr>
          <p:cNvPr id="8" name="Flowchart: Data 7">
            <a:extLst>
              <a:ext uri="{FF2B5EF4-FFF2-40B4-BE49-F238E27FC236}">
                <a16:creationId xmlns:a16="http://schemas.microsoft.com/office/drawing/2014/main" id="{8C4DDCFC-BED2-4B1F-2EB5-C263981D4F4E}"/>
              </a:ext>
            </a:extLst>
          </p:cNvPr>
          <p:cNvSpPr/>
          <p:nvPr/>
        </p:nvSpPr>
        <p:spPr>
          <a:xfrm>
            <a:off x="8844688" y="3032611"/>
            <a:ext cx="1947152" cy="974033"/>
          </a:xfrm>
          <a:prstGeom prst="flowChartInputOutput">
            <a:avLst/>
          </a:prstGeom>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Peppered Key</a:t>
            </a:r>
            <a:endParaRPr lang="en-US" dirty="0">
              <a:solidFill>
                <a:schemeClr val="tx1"/>
              </a:solidFill>
            </a:endParaRPr>
          </a:p>
        </p:txBody>
      </p:sp>
      <p:cxnSp>
        <p:nvCxnSpPr>
          <p:cNvPr id="11" name="Straight Arrow Connector 10">
            <a:extLst>
              <a:ext uri="{FF2B5EF4-FFF2-40B4-BE49-F238E27FC236}">
                <a16:creationId xmlns:a16="http://schemas.microsoft.com/office/drawing/2014/main" id="{F0FF84F1-0C73-8A21-73BE-24237BE239FA}"/>
              </a:ext>
            </a:extLst>
          </p:cNvPr>
          <p:cNvCxnSpPr>
            <a:cxnSpLocks/>
            <a:stCxn id="5" idx="5"/>
          </p:cNvCxnSpPr>
          <p:nvPr/>
        </p:nvCxnSpPr>
        <p:spPr>
          <a:xfrm>
            <a:off x="5046301" y="3604677"/>
            <a:ext cx="799669" cy="744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0D8824E-491C-5CF7-B64D-69E274B958FF}"/>
              </a:ext>
            </a:extLst>
          </p:cNvPr>
          <p:cNvCxnSpPr>
            <a:cxnSpLocks/>
          </p:cNvCxnSpPr>
          <p:nvPr/>
        </p:nvCxnSpPr>
        <p:spPr>
          <a:xfrm flipV="1">
            <a:off x="6188547" y="3468850"/>
            <a:ext cx="2878915" cy="8576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Flowchart: Summing Junction 20">
            <a:extLst>
              <a:ext uri="{FF2B5EF4-FFF2-40B4-BE49-F238E27FC236}">
                <a16:creationId xmlns:a16="http://schemas.microsoft.com/office/drawing/2014/main" id="{9C214489-ABBF-A8D6-33FB-8C3D5A79F035}"/>
              </a:ext>
            </a:extLst>
          </p:cNvPr>
          <p:cNvSpPr/>
          <p:nvPr/>
        </p:nvSpPr>
        <p:spPr>
          <a:xfrm>
            <a:off x="5853526" y="4149596"/>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26B445B3-CFB9-3249-7C0F-9A98DDA2D7DB}"/>
              </a:ext>
            </a:extLst>
          </p:cNvPr>
          <p:cNvSpPr txBox="1"/>
          <p:nvPr/>
        </p:nvSpPr>
        <p:spPr>
          <a:xfrm>
            <a:off x="7587941" y="5047603"/>
            <a:ext cx="31241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t>Generate Key if it doesn’t exist and concatenate it with salted key</a:t>
            </a:r>
            <a:endParaRPr lang="en-US" sz="2400" dirty="0"/>
          </a:p>
        </p:txBody>
      </p:sp>
      <p:sp>
        <p:nvSpPr>
          <p:cNvPr id="29" name="TextBox 28">
            <a:extLst>
              <a:ext uri="{FF2B5EF4-FFF2-40B4-BE49-F238E27FC236}">
                <a16:creationId xmlns:a16="http://schemas.microsoft.com/office/drawing/2014/main" id="{2CCFE7FF-BD58-C2BA-E33D-CAF623026BCF}"/>
              </a:ext>
            </a:extLst>
          </p:cNvPr>
          <p:cNvSpPr txBox="1"/>
          <p:nvPr/>
        </p:nvSpPr>
        <p:spPr>
          <a:xfrm>
            <a:off x="5850598" y="3683376"/>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Concatenate</a:t>
            </a:r>
            <a:endParaRPr lang="en-US"/>
          </a:p>
        </p:txBody>
      </p:sp>
      <p:sp>
        <p:nvSpPr>
          <p:cNvPr id="4" name="Flowchart: Decision 3">
            <a:extLst>
              <a:ext uri="{FF2B5EF4-FFF2-40B4-BE49-F238E27FC236}">
                <a16:creationId xmlns:a16="http://schemas.microsoft.com/office/drawing/2014/main" id="{BD2B175B-6FFC-E613-BD20-A15CE8C68BF4}"/>
              </a:ext>
            </a:extLst>
          </p:cNvPr>
          <p:cNvSpPr/>
          <p:nvPr/>
        </p:nvSpPr>
        <p:spPr>
          <a:xfrm>
            <a:off x="1297832" y="3125153"/>
            <a:ext cx="1864168" cy="83660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pepper exists?</a:t>
            </a:r>
            <a:endParaRPr lang="en-US" dirty="0">
              <a:solidFill>
                <a:schemeClr val="tx1"/>
              </a:solidFill>
            </a:endParaRPr>
          </a:p>
        </p:txBody>
      </p:sp>
      <p:cxnSp>
        <p:nvCxnSpPr>
          <p:cNvPr id="6" name="Straight Arrow Connector 5">
            <a:extLst>
              <a:ext uri="{FF2B5EF4-FFF2-40B4-BE49-F238E27FC236}">
                <a16:creationId xmlns:a16="http://schemas.microsoft.com/office/drawing/2014/main" id="{4523A48A-0E05-6239-83B7-EBE9FE7272FE}"/>
              </a:ext>
            </a:extLst>
          </p:cNvPr>
          <p:cNvCxnSpPr>
            <a:cxnSpLocks/>
            <a:endCxn id="21" idx="3"/>
          </p:cNvCxnSpPr>
          <p:nvPr/>
        </p:nvCxnSpPr>
        <p:spPr>
          <a:xfrm flipV="1">
            <a:off x="3099325" y="4471731"/>
            <a:ext cx="2812103" cy="961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F90B675A-274B-C6FA-569B-6F1B8FA548E2}"/>
              </a:ext>
            </a:extLst>
          </p:cNvPr>
          <p:cNvCxnSpPr>
            <a:cxnSpLocks/>
          </p:cNvCxnSpPr>
          <p:nvPr/>
        </p:nvCxnSpPr>
        <p:spPr>
          <a:xfrm>
            <a:off x="2226712" y="3958631"/>
            <a:ext cx="12047" cy="10115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lowchart: Alternative Process 14">
            <a:extLst>
              <a:ext uri="{FF2B5EF4-FFF2-40B4-BE49-F238E27FC236}">
                <a16:creationId xmlns:a16="http://schemas.microsoft.com/office/drawing/2014/main" id="{2CDC587C-6DDD-4B84-2109-ABF0061AF870}"/>
              </a:ext>
            </a:extLst>
          </p:cNvPr>
          <p:cNvSpPr/>
          <p:nvPr/>
        </p:nvSpPr>
        <p:spPr>
          <a:xfrm>
            <a:off x="1471480" y="4949936"/>
            <a:ext cx="1630803" cy="7070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Retrieve Pepper</a:t>
            </a:r>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4027866" y="1742160"/>
            <a:ext cx="1114610" cy="60872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Store Pepper</a:t>
            </a:r>
            <a:endParaRPr lang="en-US"/>
          </a:p>
        </p:txBody>
      </p:sp>
      <p:cxnSp>
        <p:nvCxnSpPr>
          <p:cNvPr id="23" name="Straight Arrow Connector 22">
            <a:extLst>
              <a:ext uri="{FF2B5EF4-FFF2-40B4-BE49-F238E27FC236}">
                <a16:creationId xmlns:a16="http://schemas.microsoft.com/office/drawing/2014/main" id="{9E44057B-07B4-81F6-DC13-653AE61EB93F}"/>
              </a:ext>
            </a:extLst>
          </p:cNvPr>
          <p:cNvCxnSpPr>
            <a:cxnSpLocks/>
          </p:cNvCxnSpPr>
          <p:nvPr/>
        </p:nvCxnSpPr>
        <p:spPr>
          <a:xfrm flipV="1">
            <a:off x="3128256" y="2000156"/>
            <a:ext cx="894029" cy="157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a:endCxn id="33" idx="1"/>
          </p:cNvCxnSpPr>
          <p:nvPr/>
        </p:nvCxnSpPr>
        <p:spPr>
          <a:xfrm>
            <a:off x="5156159" y="2077359"/>
            <a:ext cx="1320623" cy="10828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E6E66AE-93CF-8A13-4A7E-C2A0AB792146}"/>
              </a:ext>
            </a:extLst>
          </p:cNvPr>
          <p:cNvCxnSpPr>
            <a:cxnSpLocks/>
          </p:cNvCxnSpPr>
          <p:nvPr/>
        </p:nvCxnSpPr>
        <p:spPr>
          <a:xfrm flipV="1">
            <a:off x="2231062" y="2307412"/>
            <a:ext cx="9125" cy="808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E18FA840-D6D5-16AF-F927-59CC8F016E3F}"/>
              </a:ext>
            </a:extLst>
          </p:cNvPr>
          <p:cNvCxnSpPr>
            <a:cxnSpLocks/>
            <a:stCxn id="5" idx="5"/>
            <a:endCxn id="33" idx="2"/>
          </p:cNvCxnSpPr>
          <p:nvPr/>
        </p:nvCxnSpPr>
        <p:spPr>
          <a:xfrm flipV="1">
            <a:off x="5046301" y="3293620"/>
            <a:ext cx="1372579" cy="3110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Flowchart: Summing Junction 32">
            <a:extLst>
              <a:ext uri="{FF2B5EF4-FFF2-40B4-BE49-F238E27FC236}">
                <a16:creationId xmlns:a16="http://schemas.microsoft.com/office/drawing/2014/main" id="{F43A2CFB-1452-7020-0911-722B327DE8BA}"/>
              </a:ext>
            </a:extLst>
          </p:cNvPr>
          <p:cNvSpPr/>
          <p:nvPr/>
        </p:nvSpPr>
        <p:spPr>
          <a:xfrm>
            <a:off x="6418880" y="3104917"/>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Alternative Process 35">
            <a:extLst>
              <a:ext uri="{FF2B5EF4-FFF2-40B4-BE49-F238E27FC236}">
                <a16:creationId xmlns:a16="http://schemas.microsoft.com/office/drawing/2014/main" id="{4ECE4BB7-4408-690F-48C9-FCEB65866303}"/>
              </a:ext>
            </a:extLst>
          </p:cNvPr>
          <p:cNvSpPr/>
          <p:nvPr/>
        </p:nvSpPr>
        <p:spPr>
          <a:xfrm>
            <a:off x="1711139" y="1736014"/>
            <a:ext cx="1421868" cy="60872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Generate Pepper</a:t>
            </a:r>
            <a:endParaRPr lang="en-US">
              <a:solidFill>
                <a:schemeClr val="tx1"/>
              </a:solidFill>
            </a:endParaRPr>
          </a:p>
        </p:txBody>
      </p:sp>
      <p:cxnSp>
        <p:nvCxnSpPr>
          <p:cNvPr id="37" name="Straight Arrow Connector 36">
            <a:extLst>
              <a:ext uri="{FF2B5EF4-FFF2-40B4-BE49-F238E27FC236}">
                <a16:creationId xmlns:a16="http://schemas.microsoft.com/office/drawing/2014/main" id="{96D1C6AF-C688-D52A-72A4-0E31F99A0302}"/>
              </a:ext>
            </a:extLst>
          </p:cNvPr>
          <p:cNvCxnSpPr>
            <a:cxnSpLocks/>
          </p:cNvCxnSpPr>
          <p:nvPr/>
        </p:nvCxnSpPr>
        <p:spPr>
          <a:xfrm>
            <a:off x="6815352" y="3318679"/>
            <a:ext cx="2258253" cy="137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Flowchart: Off-page Connector 38">
            <a:extLst>
              <a:ext uri="{FF2B5EF4-FFF2-40B4-BE49-F238E27FC236}">
                <a16:creationId xmlns:a16="http://schemas.microsoft.com/office/drawing/2014/main" id="{F577CC56-74C1-B83B-5AC1-EDA3472B2CCE}"/>
              </a:ext>
            </a:extLst>
          </p:cNvPr>
          <p:cNvSpPr/>
          <p:nvPr/>
        </p:nvSpPr>
        <p:spPr>
          <a:xfrm>
            <a:off x="6276849" y="1598948"/>
            <a:ext cx="1435178" cy="81809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Storing</a:t>
            </a:r>
          </a:p>
        </p:txBody>
      </p:sp>
      <p:cxnSp>
        <p:nvCxnSpPr>
          <p:cNvPr id="40" name="Straight Arrow Connector 39">
            <a:extLst>
              <a:ext uri="{FF2B5EF4-FFF2-40B4-BE49-F238E27FC236}">
                <a16:creationId xmlns:a16="http://schemas.microsoft.com/office/drawing/2014/main" id="{AAC394E3-8F8B-9941-CAC3-5376B2039153}"/>
              </a:ext>
            </a:extLst>
          </p:cNvPr>
          <p:cNvCxnSpPr>
            <a:cxnSpLocks/>
          </p:cNvCxnSpPr>
          <p:nvPr/>
        </p:nvCxnSpPr>
        <p:spPr>
          <a:xfrm>
            <a:off x="5150013" y="1868423"/>
            <a:ext cx="1109109" cy="88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52C869E1-0085-09F6-A093-84DCC802C65B}"/>
              </a:ext>
            </a:extLst>
          </p:cNvPr>
          <p:cNvSpPr txBox="1"/>
          <p:nvPr/>
        </p:nvSpPr>
        <p:spPr>
          <a:xfrm>
            <a:off x="87259" y="69735"/>
            <a:ext cx="2698899" cy="1015663"/>
          </a:xfrm>
          <a:prstGeom prst="rect">
            <a:avLst/>
          </a:prstGeom>
          <a:noFill/>
        </p:spPr>
        <p:txBody>
          <a:bodyPr wrap="square">
            <a:spAutoFit/>
          </a:bodyPr>
          <a:lstStyle/>
          <a:p>
            <a:r>
              <a:rPr lang="en-US" sz="3600" b="1" dirty="0">
                <a:solidFill>
                  <a:srgbClr val="FF0000"/>
                </a:solidFill>
                <a:effectLst>
                  <a:outerShdw blurRad="50800" dist="38100" dir="2700000" algn="tl" rotWithShape="0">
                    <a:prstClr val="black">
                      <a:alpha val="40000"/>
                    </a:prstClr>
                  </a:outerShdw>
                </a:effectLst>
              </a:rPr>
              <a:t>[REMOVED]</a:t>
            </a:r>
          </a:p>
          <a:p>
            <a:r>
              <a:rPr lang="en-US" sz="2400" dirty="0">
                <a:solidFill>
                  <a:srgbClr val="FF0000"/>
                </a:solidFill>
                <a:effectLst>
                  <a:outerShdw blurRad="50800" dist="38100" dir="2700000" algn="tl" rotWithShape="0">
                    <a:prstClr val="black">
                      <a:alpha val="40000"/>
                    </a:prstClr>
                  </a:outerShdw>
                </a:effectLst>
              </a:rPr>
              <a:t>Due to Inefficiency</a:t>
            </a:r>
            <a:endParaRPr lang="en-IN" sz="2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77883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dirty="0"/>
              <a:t>PEPPERING</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2748EA4B-4F93-A240-5DA7-134FC8B68C5C}"/>
              </a:ext>
            </a:extLst>
          </p:cNvPr>
          <p:cNvPicPr>
            <a:picLocks noChangeAspect="1"/>
          </p:cNvPicPr>
          <p:nvPr/>
        </p:nvPicPr>
        <p:blipFill>
          <a:blip r:embed="rId2"/>
          <a:stretch>
            <a:fillRect/>
          </a:stretch>
        </p:blipFill>
        <p:spPr>
          <a:xfrm>
            <a:off x="747486" y="1800768"/>
            <a:ext cx="10704284" cy="3771720"/>
          </a:xfrm>
          <a:prstGeom prst="rect">
            <a:avLst/>
          </a:prstGeom>
          <a:effectLst>
            <a:outerShdw blurRad="50800" dist="38100" dir="2700000" algn="tl" rotWithShape="0">
              <a:prstClr val="black">
                <a:alpha val="40000"/>
              </a:prstClr>
            </a:outerShdw>
          </a:effectLst>
        </p:spPr>
      </p:pic>
      <p:pic>
        <p:nvPicPr>
          <p:cNvPr id="6" name="Picture 5" descr="A screen shot of a computer&#10;&#10;Description automatically generated">
            <a:extLst>
              <a:ext uri="{FF2B5EF4-FFF2-40B4-BE49-F238E27FC236}">
                <a16:creationId xmlns:a16="http://schemas.microsoft.com/office/drawing/2014/main" id="{6A78DD93-7EB2-33E4-2692-644743531258}"/>
              </a:ext>
            </a:extLst>
          </p:cNvPr>
          <p:cNvPicPr>
            <a:picLocks noChangeAspect="1"/>
          </p:cNvPicPr>
          <p:nvPr/>
        </p:nvPicPr>
        <p:blipFill>
          <a:blip r:embed="rId3"/>
          <a:stretch>
            <a:fillRect/>
          </a:stretch>
        </p:blipFill>
        <p:spPr>
          <a:xfrm>
            <a:off x="7084939" y="3130901"/>
            <a:ext cx="3149599" cy="1747337"/>
          </a:xfrm>
          <a:prstGeom prst="rect">
            <a:avLst/>
          </a:prstGeom>
        </p:spPr>
      </p:pic>
      <p:sp>
        <p:nvSpPr>
          <p:cNvPr id="3" name="TextBox 2">
            <a:extLst>
              <a:ext uri="{FF2B5EF4-FFF2-40B4-BE49-F238E27FC236}">
                <a16:creationId xmlns:a16="http://schemas.microsoft.com/office/drawing/2014/main" id="{80721748-BC11-DAC4-BBE6-EF8036DED8A7}"/>
              </a:ext>
            </a:extLst>
          </p:cNvPr>
          <p:cNvSpPr txBox="1"/>
          <p:nvPr/>
        </p:nvSpPr>
        <p:spPr>
          <a:xfrm>
            <a:off x="87259" y="69735"/>
            <a:ext cx="2698899" cy="1015663"/>
          </a:xfrm>
          <a:prstGeom prst="rect">
            <a:avLst/>
          </a:prstGeom>
          <a:noFill/>
        </p:spPr>
        <p:txBody>
          <a:bodyPr wrap="square">
            <a:spAutoFit/>
          </a:bodyPr>
          <a:lstStyle/>
          <a:p>
            <a:r>
              <a:rPr lang="en-US" sz="3600" b="1" dirty="0">
                <a:solidFill>
                  <a:srgbClr val="FF0000"/>
                </a:solidFill>
                <a:effectLst>
                  <a:outerShdw blurRad="50800" dist="38100" dir="2700000" algn="tl" rotWithShape="0">
                    <a:prstClr val="black">
                      <a:alpha val="40000"/>
                    </a:prstClr>
                  </a:outerShdw>
                </a:effectLst>
              </a:rPr>
              <a:t>[REMOVED]</a:t>
            </a:r>
          </a:p>
          <a:p>
            <a:r>
              <a:rPr lang="en-US" sz="2400" dirty="0">
                <a:solidFill>
                  <a:srgbClr val="FF0000"/>
                </a:solidFill>
                <a:effectLst>
                  <a:outerShdw blurRad="50800" dist="38100" dir="2700000" algn="tl" rotWithShape="0">
                    <a:prstClr val="black">
                      <a:alpha val="40000"/>
                    </a:prstClr>
                  </a:outerShdw>
                </a:effectLst>
              </a:rPr>
              <a:t>Due to Inefficiency</a:t>
            </a:r>
            <a:endParaRPr lang="en-IN" sz="2400" dirty="0">
              <a:solidFill>
                <a:srgbClr val="FF0000"/>
              </a:solidFill>
              <a:effectLst>
                <a:outerShdw blurRad="50800" dist="38100" dir="2700000" algn="tl" rotWithShape="0">
                  <a:prstClr val="black">
                    <a:alpha val="40000"/>
                  </a:prstClr>
                </a:outerShdw>
              </a:effectLst>
            </a:endParaRPr>
          </a:p>
        </p:txBody>
      </p:sp>
      <p:sp>
        <p:nvSpPr>
          <p:cNvPr id="5" name="TextBox 4">
            <a:extLst>
              <a:ext uri="{FF2B5EF4-FFF2-40B4-BE49-F238E27FC236}">
                <a16:creationId xmlns:a16="http://schemas.microsoft.com/office/drawing/2014/main" id="{364C8271-C668-77B8-4DEE-C68BB4F7EA94}"/>
              </a:ext>
            </a:extLst>
          </p:cNvPr>
          <p:cNvSpPr txBox="1"/>
          <p:nvPr/>
        </p:nvSpPr>
        <p:spPr>
          <a:xfrm>
            <a:off x="2321798" y="5662100"/>
            <a:ext cx="75484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We left this logic in the code as comments for any future reference </a:t>
            </a:r>
            <a:endParaRPr lang="en-US" sz="3200" dirty="0"/>
          </a:p>
        </p:txBody>
      </p:sp>
    </p:spTree>
    <p:extLst>
      <p:ext uri="{BB962C8B-B14F-4D97-AF65-F5344CB8AC3E}">
        <p14:creationId xmlns:p14="http://schemas.microsoft.com/office/powerpoint/2010/main" val="311886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31398" y="3986155"/>
            <a:ext cx="4070712" cy="1338158"/>
          </a:xfrm>
        </p:spPr>
        <p:txBody>
          <a:bodyPr>
            <a:normAutofit/>
          </a:bodyPr>
          <a:lstStyle/>
          <a:p>
            <a:r>
              <a:rPr lang="en-US" b="1"/>
              <a:t>Double Hashing and storage</a:t>
            </a:r>
            <a:br>
              <a:rPr lang="en-US" b="1"/>
            </a:br>
            <a:r>
              <a:rPr lang="en-US" sz="2000"/>
              <a:t>(SHA-256 and sha-512)</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02547" y="1796108"/>
            <a:ext cx="5433204" cy="365125"/>
          </a:xfrm>
        </p:spPr>
        <p:txBody>
          <a:bodyPr vert="horz" lIns="91440" tIns="45720" rIns="91440" bIns="45720" rtlCol="0" anchor="t">
            <a:noAutofit/>
          </a:bodyPr>
          <a:lstStyle/>
          <a:p>
            <a:r>
              <a:rPr lang="en-US" b="1"/>
              <a:t>Final Step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02121" y="2125533"/>
            <a:ext cx="5431971" cy="557950"/>
          </a:xfrm>
        </p:spPr>
        <p:txBody>
          <a:bodyPr vert="horz" lIns="91440" tIns="45720" rIns="91440" bIns="45720" rtlCol="0" anchor="t">
            <a:noAutofit/>
          </a:bodyPr>
          <a:lstStyle/>
          <a:p>
            <a:r>
              <a:rPr lang="en-US" sz="1600" dirty="0"/>
              <a:t>After all the preprocessing we get the password and hash it using the 2 existing hash functions , SHA-256 and SHA-512</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02547" y="2864416"/>
            <a:ext cx="5433204" cy="365125"/>
          </a:xfrm>
        </p:spPr>
        <p:txBody>
          <a:bodyPr vert="horz" lIns="91440" tIns="45720" rIns="91440" bIns="45720" rtlCol="0" anchor="t">
            <a:noAutofit/>
          </a:bodyPr>
          <a:lstStyle/>
          <a:p>
            <a:r>
              <a:rPr lang="en-US" b="1"/>
              <a:t>Hashing Twice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02121" y="3193841"/>
            <a:ext cx="5431971" cy="709036"/>
          </a:xfrm>
        </p:spPr>
        <p:txBody>
          <a:bodyPr vert="horz" lIns="91440" tIns="45720" rIns="91440" bIns="45720" rtlCol="0" anchor="t">
            <a:noAutofit/>
          </a:bodyPr>
          <a:lstStyle/>
          <a:p>
            <a:r>
              <a:rPr lang="en-US" sz="1600" dirty="0"/>
              <a:t>We simply put the password through the first hash function and put the result of that through the second hash function to get our final hash</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02547" y="4115352"/>
            <a:ext cx="5433204" cy="365125"/>
          </a:xfrm>
        </p:spPr>
        <p:txBody>
          <a:bodyPr vert="horz" lIns="91440" tIns="45720" rIns="91440" bIns="45720" rtlCol="0" anchor="t">
            <a:noAutofit/>
          </a:bodyPr>
          <a:lstStyle/>
          <a:p>
            <a:r>
              <a:rPr lang="en-US" b="1"/>
              <a:t>Storing the Hash</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02121" y="4444777"/>
            <a:ext cx="5431971" cy="709036"/>
          </a:xfrm>
        </p:spPr>
        <p:txBody>
          <a:bodyPr vert="horz" lIns="91440" tIns="45720" rIns="91440" bIns="45720" rtlCol="0" anchor="t">
            <a:noAutofit/>
          </a:bodyPr>
          <a:lstStyle/>
          <a:p>
            <a:r>
              <a:rPr lang="en-US" sz="1600"/>
              <a:t>The final hash is stored along with the Salt value and the KDF Salt value we used previously. The Data will be stored in a JSON for this project</a:t>
            </a:r>
          </a:p>
        </p:txBody>
      </p:sp>
    </p:spTree>
    <p:extLst>
      <p:ext uri="{BB962C8B-B14F-4D97-AF65-F5344CB8AC3E}">
        <p14:creationId xmlns:p14="http://schemas.microsoft.com/office/powerpoint/2010/main" val="220149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Peppering</a:t>
            </a:r>
            <a:endParaRPr lang="en-US"/>
          </a:p>
        </p:txBody>
      </p:sp>
      <p:sp>
        <p:nvSpPr>
          <p:cNvPr id="8" name="Flowchart: Data 7">
            <a:extLst>
              <a:ext uri="{FF2B5EF4-FFF2-40B4-BE49-F238E27FC236}">
                <a16:creationId xmlns:a16="http://schemas.microsoft.com/office/drawing/2014/main" id="{8C4DDCFC-BED2-4B1F-2EB5-C263981D4F4E}"/>
              </a:ext>
            </a:extLst>
          </p:cNvPr>
          <p:cNvSpPr/>
          <p:nvPr/>
        </p:nvSpPr>
        <p:spPr>
          <a:xfrm>
            <a:off x="1181672" y="3075627"/>
            <a:ext cx="1947152" cy="974033"/>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Salt and Peppered Key</a:t>
            </a:r>
            <a:endParaRPr lang="en-US">
              <a:solidFill>
                <a:schemeClr val="tx1"/>
              </a:solidFill>
            </a:endParaRPr>
          </a:p>
        </p:txBody>
      </p:sp>
      <p:sp>
        <p:nvSpPr>
          <p:cNvPr id="26" name="TextBox 25">
            <a:extLst>
              <a:ext uri="{FF2B5EF4-FFF2-40B4-BE49-F238E27FC236}">
                <a16:creationId xmlns:a16="http://schemas.microsoft.com/office/drawing/2014/main" id="{26B445B3-CFB9-3249-7C0F-9A98DDA2D7DB}"/>
              </a:ext>
            </a:extLst>
          </p:cNvPr>
          <p:cNvSpPr txBox="1"/>
          <p:nvPr/>
        </p:nvSpPr>
        <p:spPr>
          <a:xfrm>
            <a:off x="8472844" y="5416313"/>
            <a:ext cx="31241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t>Performing Hashing Twice</a:t>
            </a:r>
          </a:p>
        </p:txBody>
      </p:sp>
      <p:sp>
        <p:nvSpPr>
          <p:cNvPr id="15" name="Flowchart: Alternative Process 14">
            <a:extLst>
              <a:ext uri="{FF2B5EF4-FFF2-40B4-BE49-F238E27FC236}">
                <a16:creationId xmlns:a16="http://schemas.microsoft.com/office/drawing/2014/main" id="{2CDC587C-6DDD-4B84-2109-ABF0061AF870}"/>
              </a:ext>
            </a:extLst>
          </p:cNvPr>
          <p:cNvSpPr/>
          <p:nvPr/>
        </p:nvSpPr>
        <p:spPr>
          <a:xfrm>
            <a:off x="6178674" y="3241581"/>
            <a:ext cx="1145336" cy="56571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SHA256</a:t>
            </a:r>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4021721" y="3216999"/>
            <a:ext cx="1114610" cy="60872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SHA256</a:t>
            </a:r>
            <a:endParaRPr lang="en-US"/>
          </a:p>
        </p:txBody>
      </p:sp>
      <p:cxnSp>
        <p:nvCxnSpPr>
          <p:cNvPr id="23" name="Straight Arrow Connector 22">
            <a:extLst>
              <a:ext uri="{FF2B5EF4-FFF2-40B4-BE49-F238E27FC236}">
                <a16:creationId xmlns:a16="http://schemas.microsoft.com/office/drawing/2014/main" id="{9E44057B-07B4-81F6-DC13-653AE61EB93F}"/>
              </a:ext>
            </a:extLst>
          </p:cNvPr>
          <p:cNvCxnSpPr>
            <a:cxnSpLocks/>
          </p:cNvCxnSpPr>
          <p:nvPr/>
        </p:nvCxnSpPr>
        <p:spPr>
          <a:xfrm flipV="1">
            <a:off x="2937756" y="3554882"/>
            <a:ext cx="1084528" cy="157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p:cNvCxnSpPr>
          <p:nvPr/>
        </p:nvCxnSpPr>
        <p:spPr>
          <a:xfrm flipV="1">
            <a:off x="7331547" y="3499575"/>
            <a:ext cx="1391785" cy="21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Flowchart: Data 30">
            <a:extLst>
              <a:ext uri="{FF2B5EF4-FFF2-40B4-BE49-F238E27FC236}">
                <a16:creationId xmlns:a16="http://schemas.microsoft.com/office/drawing/2014/main" id="{C787EE58-0E96-CD3F-78B2-2C570DD5472A}"/>
              </a:ext>
            </a:extLst>
          </p:cNvPr>
          <p:cNvSpPr/>
          <p:nvPr/>
        </p:nvSpPr>
        <p:spPr>
          <a:xfrm>
            <a:off x="8506905" y="3238673"/>
            <a:ext cx="1945515" cy="621536"/>
          </a:xfrm>
          <a:prstGeom prst="flowChartInputOutput">
            <a:avLst/>
          </a:prstGeom>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Final Hash</a:t>
            </a:r>
            <a:endParaRPr lang="en-US">
              <a:solidFill>
                <a:schemeClr val="tx1"/>
              </a:solidFill>
            </a:endParaRPr>
          </a:p>
        </p:txBody>
      </p:sp>
      <p:cxnSp>
        <p:nvCxnSpPr>
          <p:cNvPr id="32" name="Straight Arrow Connector 31">
            <a:extLst>
              <a:ext uri="{FF2B5EF4-FFF2-40B4-BE49-F238E27FC236}">
                <a16:creationId xmlns:a16="http://schemas.microsoft.com/office/drawing/2014/main" id="{E18FA840-D6D5-16AF-F927-59CC8F016E3F}"/>
              </a:ext>
            </a:extLst>
          </p:cNvPr>
          <p:cNvCxnSpPr>
            <a:cxnSpLocks/>
          </p:cNvCxnSpPr>
          <p:nvPr/>
        </p:nvCxnSpPr>
        <p:spPr>
          <a:xfrm flipV="1">
            <a:off x="5139518" y="3538377"/>
            <a:ext cx="1038290" cy="146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062ABEF-C51D-CCD4-EAF3-9FA1D0484207}"/>
              </a:ext>
            </a:extLst>
          </p:cNvPr>
          <p:cNvCxnSpPr>
            <a:cxnSpLocks/>
          </p:cNvCxnSpPr>
          <p:nvPr/>
        </p:nvCxnSpPr>
        <p:spPr>
          <a:xfrm flipH="1">
            <a:off x="8200993" y="3884036"/>
            <a:ext cx="1152311" cy="918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Flowchart: Off-page Connector 12">
            <a:extLst>
              <a:ext uri="{FF2B5EF4-FFF2-40B4-BE49-F238E27FC236}">
                <a16:creationId xmlns:a16="http://schemas.microsoft.com/office/drawing/2014/main" id="{A7AEAF68-9A6D-5E2D-1FF1-6E2E497A3450}"/>
              </a:ext>
            </a:extLst>
          </p:cNvPr>
          <p:cNvSpPr/>
          <p:nvPr/>
        </p:nvSpPr>
        <p:spPr>
          <a:xfrm>
            <a:off x="6786897" y="4560915"/>
            <a:ext cx="1435178" cy="81809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rPr>
              <a:t>Storing</a:t>
            </a:r>
          </a:p>
        </p:txBody>
      </p:sp>
    </p:spTree>
    <p:extLst>
      <p:ext uri="{BB962C8B-B14F-4D97-AF65-F5344CB8AC3E}">
        <p14:creationId xmlns:p14="http://schemas.microsoft.com/office/powerpoint/2010/main" val="412956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4000"/>
              <a:t>Team b-17</a:t>
            </a:r>
          </a:p>
        </p:txBody>
      </p:sp>
      <p:graphicFrame>
        <p:nvGraphicFramePr>
          <p:cNvPr id="7" name="Content Placeholder 6">
            <a:extLst>
              <a:ext uri="{FF2B5EF4-FFF2-40B4-BE49-F238E27FC236}">
                <a16:creationId xmlns:a16="http://schemas.microsoft.com/office/drawing/2014/main" id="{4C404082-D161-D9DE-3F7D-4EE83503C120}"/>
              </a:ext>
            </a:extLst>
          </p:cNvPr>
          <p:cNvGraphicFramePr>
            <a:graphicFrameLocks noGrp="1"/>
          </p:cNvGraphicFramePr>
          <p:nvPr>
            <p:ph idx="1"/>
            <p:extLst>
              <p:ext uri="{D42A27DB-BD31-4B8C-83A1-F6EECF244321}">
                <p14:modId xmlns:p14="http://schemas.microsoft.com/office/powerpoint/2010/main" val="1333803950"/>
              </p:ext>
            </p:extLst>
          </p:nvPr>
        </p:nvGraphicFramePr>
        <p:xfrm>
          <a:off x="1037896" y="2765534"/>
          <a:ext cx="4775930" cy="2346960"/>
        </p:xfrm>
        <a:graphic>
          <a:graphicData uri="http://schemas.openxmlformats.org/drawingml/2006/table">
            <a:tbl>
              <a:tblPr firstRow="1" bandRow="1">
                <a:tableStyleId>{2D5ABB26-0587-4C30-8999-92F81FD0307C}</a:tableStyleId>
              </a:tblPr>
              <a:tblGrid>
                <a:gridCol w="2387965">
                  <a:extLst>
                    <a:ext uri="{9D8B030D-6E8A-4147-A177-3AD203B41FA5}">
                      <a16:colId xmlns:a16="http://schemas.microsoft.com/office/drawing/2014/main" val="351393425"/>
                    </a:ext>
                  </a:extLst>
                </a:gridCol>
                <a:gridCol w="2387965">
                  <a:extLst>
                    <a:ext uri="{9D8B030D-6E8A-4147-A177-3AD203B41FA5}">
                      <a16:colId xmlns:a16="http://schemas.microsoft.com/office/drawing/2014/main" val="1492640187"/>
                    </a:ext>
                  </a:extLst>
                </a:gridCol>
              </a:tblGrid>
              <a:tr h="548640">
                <a:tc>
                  <a:txBody>
                    <a:bodyPr/>
                    <a:lstStyle/>
                    <a:p>
                      <a:r>
                        <a:rPr lang="en-GB" sz="2000">
                          <a:solidFill>
                            <a:schemeClr val="bg1"/>
                          </a:solidFill>
                        </a:rPr>
                        <a:t>Parthvi Manoj</a:t>
                      </a:r>
                    </a:p>
                  </a:txBody>
                  <a:tcPr/>
                </a:tc>
                <a:tc>
                  <a:txBody>
                    <a:bodyPr/>
                    <a:lstStyle/>
                    <a:p>
                      <a:r>
                        <a:rPr lang="en-GB" sz="2000">
                          <a:solidFill>
                            <a:schemeClr val="bg1"/>
                          </a:solidFill>
                        </a:rPr>
                        <a:t>CB.EN.U4AIE21143</a:t>
                      </a:r>
                    </a:p>
                  </a:txBody>
                  <a:tcPr/>
                </a:tc>
                <a:extLst>
                  <a:ext uri="{0D108BD9-81ED-4DB2-BD59-A6C34878D82A}">
                    <a16:rowId xmlns:a16="http://schemas.microsoft.com/office/drawing/2014/main" val="1738237435"/>
                  </a:ext>
                </a:extLst>
              </a:tr>
              <a:tr h="548640">
                <a:tc>
                  <a:txBody>
                    <a:bodyPr/>
                    <a:lstStyle/>
                    <a:p>
                      <a:r>
                        <a:rPr lang="en-GB" sz="2000">
                          <a:solidFill>
                            <a:schemeClr val="bg1"/>
                          </a:solidFill>
                        </a:rPr>
                        <a:t>Sakthi </a:t>
                      </a:r>
                      <a:r>
                        <a:rPr lang="en-GB" sz="2000" err="1">
                          <a:solidFill>
                            <a:schemeClr val="bg1"/>
                          </a:solidFill>
                        </a:rPr>
                        <a:t>Swaroopan</a:t>
                      </a:r>
                      <a:r>
                        <a:rPr lang="en-GB" sz="2000">
                          <a:solidFill>
                            <a:schemeClr val="bg1"/>
                          </a:solidFill>
                        </a:rPr>
                        <a:t> S</a:t>
                      </a:r>
                    </a:p>
                  </a:txBody>
                  <a:tcPr/>
                </a:tc>
                <a:tc>
                  <a:txBody>
                    <a:bodyPr/>
                    <a:lstStyle/>
                    <a:p>
                      <a:pPr lvl="0">
                        <a:buNone/>
                      </a:pPr>
                      <a:r>
                        <a:rPr lang="en-GB" sz="2000" b="0" i="0" u="none" strike="noStrike" noProof="0">
                          <a:solidFill>
                            <a:schemeClr val="bg1"/>
                          </a:solidFill>
                          <a:latin typeface="Tenorite"/>
                        </a:rPr>
                        <a:t>CB.EN.U4AIE21159</a:t>
                      </a:r>
                      <a:endParaRPr lang="en-US" sz="2000"/>
                    </a:p>
                  </a:txBody>
                  <a:tcPr/>
                </a:tc>
                <a:extLst>
                  <a:ext uri="{0D108BD9-81ED-4DB2-BD59-A6C34878D82A}">
                    <a16:rowId xmlns:a16="http://schemas.microsoft.com/office/drawing/2014/main" val="2336308153"/>
                  </a:ext>
                </a:extLst>
              </a:tr>
              <a:tr h="548640">
                <a:tc>
                  <a:txBody>
                    <a:bodyPr/>
                    <a:lstStyle/>
                    <a:p>
                      <a:r>
                        <a:rPr lang="en-GB" sz="2000">
                          <a:solidFill>
                            <a:schemeClr val="bg1"/>
                          </a:solidFill>
                        </a:rPr>
                        <a:t>Sanjay Chidambaram</a:t>
                      </a:r>
                    </a:p>
                  </a:txBody>
                  <a:tcPr/>
                </a:tc>
                <a:tc>
                  <a:txBody>
                    <a:bodyPr/>
                    <a:lstStyle/>
                    <a:p>
                      <a:pPr lvl="0">
                        <a:buNone/>
                      </a:pPr>
                      <a:r>
                        <a:rPr lang="en-GB" sz="2000" b="0" i="0" u="none" strike="noStrike" noProof="0">
                          <a:solidFill>
                            <a:schemeClr val="bg1"/>
                          </a:solidFill>
                          <a:latin typeface="Tenorite"/>
                        </a:rPr>
                        <a:t>CB.EN.U4AIE21160</a:t>
                      </a:r>
                      <a:endParaRPr lang="en-US" sz="2000"/>
                    </a:p>
                  </a:txBody>
                  <a:tcPr/>
                </a:tc>
                <a:extLst>
                  <a:ext uri="{0D108BD9-81ED-4DB2-BD59-A6C34878D82A}">
                    <a16:rowId xmlns:a16="http://schemas.microsoft.com/office/drawing/2014/main" val="2422893086"/>
                  </a:ext>
                </a:extLst>
              </a:tr>
              <a:tr h="548640">
                <a:tc>
                  <a:txBody>
                    <a:bodyPr/>
                    <a:lstStyle/>
                    <a:p>
                      <a:r>
                        <a:rPr lang="en-GB" sz="2000">
                          <a:solidFill>
                            <a:schemeClr val="bg1"/>
                          </a:solidFill>
                        </a:rPr>
                        <a:t>Tarunesharan</a:t>
                      </a:r>
                    </a:p>
                  </a:txBody>
                  <a:tcPr/>
                </a:tc>
                <a:tc>
                  <a:txBody>
                    <a:bodyPr/>
                    <a:lstStyle/>
                    <a:p>
                      <a:pPr lvl="0">
                        <a:buNone/>
                      </a:pPr>
                      <a:r>
                        <a:rPr lang="en-GB" sz="2000" b="0" i="0" u="none" strike="noStrike" noProof="0">
                          <a:solidFill>
                            <a:schemeClr val="bg1"/>
                          </a:solidFill>
                          <a:latin typeface="Tenorite"/>
                        </a:rPr>
                        <a:t>CB.EN.U4AIE21170</a:t>
                      </a:r>
                      <a:endParaRPr lang="en-US" sz="2000"/>
                    </a:p>
                  </a:txBody>
                  <a:tcPr/>
                </a:tc>
                <a:extLst>
                  <a:ext uri="{0D108BD9-81ED-4DB2-BD59-A6C34878D82A}">
                    <a16:rowId xmlns:a16="http://schemas.microsoft.com/office/drawing/2014/main" val="2819340253"/>
                  </a:ext>
                </a:extLst>
              </a:tr>
            </a:tbl>
          </a:graphicData>
        </a:graphic>
      </p:graphicFrame>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Double hashing</a:t>
            </a:r>
            <a:endParaRPr lang="en-US"/>
          </a:p>
        </p:txBody>
      </p:sp>
      <p:pic>
        <p:nvPicPr>
          <p:cNvPr id="3" name="Picture 2" descr="A screen shot of a computer screen&#10;&#10;Description automatically generated">
            <a:extLst>
              <a:ext uri="{FF2B5EF4-FFF2-40B4-BE49-F238E27FC236}">
                <a16:creationId xmlns:a16="http://schemas.microsoft.com/office/drawing/2014/main" id="{8B7B1F72-6249-4E05-9A54-34204868DF39}"/>
              </a:ext>
            </a:extLst>
          </p:cNvPr>
          <p:cNvPicPr>
            <a:picLocks noChangeAspect="1"/>
          </p:cNvPicPr>
          <p:nvPr/>
        </p:nvPicPr>
        <p:blipFill>
          <a:blip r:embed="rId2"/>
          <a:stretch>
            <a:fillRect/>
          </a:stretch>
        </p:blipFill>
        <p:spPr>
          <a:xfrm>
            <a:off x="1166301" y="2244218"/>
            <a:ext cx="9859397" cy="26025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525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31398" y="4353474"/>
            <a:ext cx="4184067" cy="1325563"/>
          </a:xfrm>
        </p:spPr>
        <p:txBody>
          <a:bodyPr vert="horz" lIns="91440" tIns="45720" rIns="91440" bIns="45720" rtlCol="0" anchor="b">
            <a:noAutofit/>
          </a:bodyPr>
          <a:lstStyle/>
          <a:p>
            <a:r>
              <a:rPr lang="en-US" b="1" dirty="0"/>
              <a:t>AES Encryption</a:t>
            </a:r>
            <a:br>
              <a:rPr lang="en-US" sz="3100" b="1" dirty="0"/>
            </a:br>
            <a:r>
              <a:rPr lang="en-US" sz="2000" dirty="0"/>
              <a:t>(aes – Advanced Encryption standard)</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019980"/>
            <a:ext cx="5433204" cy="365125"/>
          </a:xfrm>
        </p:spPr>
        <p:txBody>
          <a:bodyPr vert="horz" lIns="91440" tIns="45720" rIns="91440" bIns="45720" rtlCol="0" anchor="t">
            <a:normAutofit lnSpcReduction="10000"/>
          </a:bodyPr>
          <a:lstStyle/>
          <a:p>
            <a:r>
              <a:rPr lang="en-US" b="1" dirty="0"/>
              <a:t>Defining the Key for encryption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349405"/>
            <a:ext cx="5431971" cy="557950"/>
          </a:xfrm>
        </p:spPr>
        <p:txBody>
          <a:bodyPr vert="horz" lIns="91440" tIns="45720" rIns="91440" bIns="45720" rtlCol="0" anchor="t">
            <a:noAutofit/>
          </a:bodyPr>
          <a:lstStyle/>
          <a:p>
            <a:r>
              <a:rPr lang="en-US" sz="1600" dirty="0"/>
              <a:t>We define a key value that is being used for encryption. Conventionally we would be implementing a Rotating Key System.</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8447" y="2236780"/>
            <a:ext cx="5433204" cy="365125"/>
          </a:xfrm>
        </p:spPr>
        <p:txBody>
          <a:bodyPr vert="horz" lIns="91440" tIns="45720" rIns="91440" bIns="45720" rtlCol="0" anchor="t">
            <a:normAutofit lnSpcReduction="10000"/>
          </a:bodyPr>
          <a:lstStyle/>
          <a:p>
            <a:r>
              <a:rPr lang="en-US" b="1" dirty="0"/>
              <a:t>Encrypt Function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455770"/>
            <a:ext cx="5431971" cy="557950"/>
          </a:xfrm>
        </p:spPr>
        <p:txBody>
          <a:bodyPr vert="horz" lIns="91440" tIns="45720" rIns="91440" bIns="45720" rtlCol="0" anchor="t">
            <a:noAutofit/>
          </a:bodyPr>
          <a:lstStyle/>
          <a:p>
            <a:r>
              <a:rPr lang="en-US" sz="1600" dirty="0"/>
              <a:t>We will be using a Stream cipher model, having a pseudo-randomly generated initialization vector. The Initialization vector is concatenated with the cipher text and returned.</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285783"/>
            <a:ext cx="5433204" cy="365125"/>
          </a:xfrm>
        </p:spPr>
        <p:txBody>
          <a:bodyPr vert="horz" lIns="91440" tIns="45720" rIns="91440" bIns="45720" rtlCol="0" anchor="t">
            <a:normAutofit lnSpcReduction="10000"/>
          </a:bodyPr>
          <a:lstStyle/>
          <a:p>
            <a:r>
              <a:rPr lang="en-US" b="1" dirty="0"/>
              <a:t>Decrypt Function</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3572249"/>
            <a:ext cx="5431971" cy="557950"/>
          </a:xfrm>
        </p:spPr>
        <p:txBody>
          <a:bodyPr vert="horz" lIns="91440" tIns="45720" rIns="91440" bIns="45720" rtlCol="0" anchor="t">
            <a:noAutofit/>
          </a:bodyPr>
          <a:lstStyle/>
          <a:p>
            <a:r>
              <a:rPr lang="en-US" sz="1600" dirty="0"/>
              <a:t>Retrieves the Initialization vector from the first 16 bytes of the ciphertext and decrypts using previously mentioned key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512547"/>
            <a:ext cx="5433204" cy="365125"/>
          </a:xfrm>
        </p:spPr>
        <p:txBody>
          <a:bodyPr vert="horz" lIns="91440" tIns="45720" rIns="91440" bIns="45720" rtlCol="0" anchor="t">
            <a:normAutofit fontScale="92500"/>
          </a:bodyPr>
          <a:lstStyle/>
          <a:p>
            <a:r>
              <a:rPr lang="en-US" b="1" dirty="0"/>
              <a:t>Opens up the Possibility for Rotating Keys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855109"/>
            <a:ext cx="5431971" cy="1122241"/>
          </a:xfrm>
        </p:spPr>
        <p:txBody>
          <a:bodyPr vert="horz" lIns="91440" tIns="45720" rIns="91440" bIns="45720" rtlCol="0" anchor="t">
            <a:noAutofit/>
          </a:bodyPr>
          <a:lstStyle/>
          <a:p>
            <a:r>
              <a:rPr lang="en-US" sz="1600" dirty="0"/>
              <a:t>Since the Key is a encryption key unlike the pepper, this allows us to implement a rotating key system where the key could be changed at automated intervals as pear our preference. </a:t>
            </a:r>
            <a:r>
              <a:rPr lang="en-US" sz="1600" u="sng" dirty="0"/>
              <a:t>This is not implemented.</a:t>
            </a:r>
          </a:p>
        </p:txBody>
      </p:sp>
      <p:sp>
        <p:nvSpPr>
          <p:cNvPr id="12" name="TextBox 11">
            <a:extLst>
              <a:ext uri="{FF2B5EF4-FFF2-40B4-BE49-F238E27FC236}">
                <a16:creationId xmlns:a16="http://schemas.microsoft.com/office/drawing/2014/main" id="{95A2C95E-82A7-14F5-065E-BF5DE8562803}"/>
              </a:ext>
            </a:extLst>
          </p:cNvPr>
          <p:cNvSpPr txBox="1"/>
          <p:nvPr/>
        </p:nvSpPr>
        <p:spPr>
          <a:xfrm>
            <a:off x="106329" y="148750"/>
            <a:ext cx="2900758" cy="954107"/>
          </a:xfrm>
          <a:prstGeom prst="rect">
            <a:avLst/>
          </a:prstGeom>
          <a:noFill/>
          <a:ln>
            <a:noFill/>
          </a:ln>
        </p:spPr>
        <p:txBody>
          <a:bodyPr wrap="square">
            <a:spAutoFit/>
          </a:bodyPr>
          <a:lstStyle/>
          <a:p>
            <a:pPr algn="ctr"/>
            <a:r>
              <a:rPr lang="en-US" sz="3200" b="1" dirty="0">
                <a:solidFill>
                  <a:srgbClr val="00B050"/>
                </a:solidFill>
                <a:effectLst>
                  <a:outerShdw blurRad="50800" dist="38100" dir="2700000" algn="tl" rotWithShape="0">
                    <a:prstClr val="black">
                      <a:alpha val="40000"/>
                    </a:prstClr>
                  </a:outerShdw>
                </a:effectLst>
              </a:rPr>
              <a:t>[Replacement] </a:t>
            </a:r>
            <a:r>
              <a:rPr lang="en-US" sz="2400" dirty="0">
                <a:solidFill>
                  <a:srgbClr val="00B050"/>
                </a:solidFill>
                <a:effectLst>
                  <a:outerShdw blurRad="50800" dist="38100" dir="2700000" algn="tl" rotWithShape="0">
                    <a:prstClr val="black">
                      <a:alpha val="40000"/>
                    </a:prstClr>
                  </a:outerShdw>
                </a:effectLst>
              </a:rPr>
              <a:t>for Pepper</a:t>
            </a:r>
            <a:endParaRPr lang="en-IN" sz="2000" dirty="0">
              <a:solidFill>
                <a:srgbClr val="00B05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14614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dirty="0"/>
              <a:t>AES Encryption during hashing</a:t>
            </a:r>
          </a:p>
        </p:txBody>
      </p:sp>
      <p:sp>
        <p:nvSpPr>
          <p:cNvPr id="5" name="Flowchart: Data 4">
            <a:extLst>
              <a:ext uri="{FF2B5EF4-FFF2-40B4-BE49-F238E27FC236}">
                <a16:creationId xmlns:a16="http://schemas.microsoft.com/office/drawing/2014/main" id="{999C85B1-EB94-91C2-A9A2-C1EB5C831FA3}"/>
              </a:ext>
            </a:extLst>
          </p:cNvPr>
          <p:cNvSpPr/>
          <p:nvPr/>
        </p:nvSpPr>
        <p:spPr>
          <a:xfrm>
            <a:off x="1000317" y="2338164"/>
            <a:ext cx="2280612" cy="1584616"/>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Input</a:t>
            </a:r>
          </a:p>
          <a:p>
            <a:pPr algn="ctr"/>
            <a:r>
              <a:rPr lang="en-GB" dirty="0">
                <a:solidFill>
                  <a:schemeClr val="tx1"/>
                </a:solidFill>
              </a:rPr>
              <a:t>Double Hashed Value</a:t>
            </a:r>
          </a:p>
        </p:txBody>
      </p:sp>
      <p:sp>
        <p:nvSpPr>
          <p:cNvPr id="6" name="Flowchart: Alternative Process 5">
            <a:extLst>
              <a:ext uri="{FF2B5EF4-FFF2-40B4-BE49-F238E27FC236}">
                <a16:creationId xmlns:a16="http://schemas.microsoft.com/office/drawing/2014/main" id="{C465C09B-4593-CBD9-38D7-5B6588E09E50}"/>
              </a:ext>
            </a:extLst>
          </p:cNvPr>
          <p:cNvSpPr/>
          <p:nvPr/>
        </p:nvSpPr>
        <p:spPr>
          <a:xfrm>
            <a:off x="5004959" y="2474903"/>
            <a:ext cx="2128561" cy="128469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Advanced Encryption Standard (AES)</a:t>
            </a:r>
          </a:p>
          <a:p>
            <a:pPr algn="ctr"/>
            <a:r>
              <a:rPr lang="en-GB" dirty="0">
                <a:solidFill>
                  <a:schemeClr val="tx1"/>
                </a:solidFill>
              </a:rPr>
              <a:t>Encrypt</a:t>
            </a:r>
          </a:p>
        </p:txBody>
      </p:sp>
      <p:sp>
        <p:nvSpPr>
          <p:cNvPr id="8" name="Flowchart: Data 7">
            <a:extLst>
              <a:ext uri="{FF2B5EF4-FFF2-40B4-BE49-F238E27FC236}">
                <a16:creationId xmlns:a16="http://schemas.microsoft.com/office/drawing/2014/main" id="{8C4DDCFC-BED2-4B1F-2EB5-C263981D4F4E}"/>
              </a:ext>
            </a:extLst>
          </p:cNvPr>
          <p:cNvSpPr/>
          <p:nvPr/>
        </p:nvSpPr>
        <p:spPr>
          <a:xfrm>
            <a:off x="8861486" y="2799224"/>
            <a:ext cx="1996314" cy="636050"/>
          </a:xfrm>
          <a:prstGeom prst="flowChartInputOutput">
            <a:avLst/>
          </a:prstGeom>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Encrypted Hash</a:t>
            </a:r>
          </a:p>
        </p:txBody>
      </p:sp>
      <p:cxnSp>
        <p:nvCxnSpPr>
          <p:cNvPr id="11" name="Straight Arrow Connector 10">
            <a:extLst>
              <a:ext uri="{FF2B5EF4-FFF2-40B4-BE49-F238E27FC236}">
                <a16:creationId xmlns:a16="http://schemas.microsoft.com/office/drawing/2014/main" id="{F0FF84F1-0C73-8A21-73BE-24237BE239FA}"/>
              </a:ext>
            </a:extLst>
          </p:cNvPr>
          <p:cNvCxnSpPr>
            <a:cxnSpLocks/>
            <a:stCxn id="5" idx="5"/>
            <a:endCxn id="6" idx="1"/>
          </p:cNvCxnSpPr>
          <p:nvPr/>
        </p:nvCxnSpPr>
        <p:spPr>
          <a:xfrm flipV="1">
            <a:off x="3052868" y="3117250"/>
            <a:ext cx="1952091" cy="13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82D5251-24D4-41BC-D7E1-42D20262581E}"/>
              </a:ext>
            </a:extLst>
          </p:cNvPr>
          <p:cNvCxnSpPr>
            <a:cxnSpLocks/>
            <a:stCxn id="4" idx="0"/>
            <a:endCxn id="6" idx="2"/>
          </p:cNvCxnSpPr>
          <p:nvPr/>
        </p:nvCxnSpPr>
        <p:spPr>
          <a:xfrm flipV="1">
            <a:off x="6055206" y="3759596"/>
            <a:ext cx="14034" cy="872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Flowchart: Off-page Connector 29">
            <a:extLst>
              <a:ext uri="{FF2B5EF4-FFF2-40B4-BE49-F238E27FC236}">
                <a16:creationId xmlns:a16="http://schemas.microsoft.com/office/drawing/2014/main" id="{7C83DEA6-1E06-182A-6997-EF455747B620}"/>
              </a:ext>
            </a:extLst>
          </p:cNvPr>
          <p:cNvSpPr/>
          <p:nvPr/>
        </p:nvSpPr>
        <p:spPr>
          <a:xfrm>
            <a:off x="9142054" y="4430917"/>
            <a:ext cx="1435178" cy="81809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Storing</a:t>
            </a:r>
          </a:p>
        </p:txBody>
      </p:sp>
      <p:cxnSp>
        <p:nvCxnSpPr>
          <p:cNvPr id="32" name="Straight Arrow Connector 31">
            <a:extLst>
              <a:ext uri="{FF2B5EF4-FFF2-40B4-BE49-F238E27FC236}">
                <a16:creationId xmlns:a16="http://schemas.microsoft.com/office/drawing/2014/main" id="{EBFC0186-55C5-AC63-D317-B131F162CE16}"/>
              </a:ext>
            </a:extLst>
          </p:cNvPr>
          <p:cNvCxnSpPr>
            <a:cxnSpLocks/>
            <a:stCxn id="6" idx="3"/>
            <a:endCxn id="8" idx="2"/>
          </p:cNvCxnSpPr>
          <p:nvPr/>
        </p:nvCxnSpPr>
        <p:spPr>
          <a:xfrm flipV="1">
            <a:off x="7133520" y="3117249"/>
            <a:ext cx="192759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BA568C2-5052-AD4C-98DB-7F7A87056FCC}"/>
              </a:ext>
            </a:extLst>
          </p:cNvPr>
          <p:cNvCxnSpPr>
            <a:cxnSpLocks/>
            <a:stCxn id="8" idx="4"/>
            <a:endCxn id="30" idx="0"/>
          </p:cNvCxnSpPr>
          <p:nvPr/>
        </p:nvCxnSpPr>
        <p:spPr>
          <a:xfrm>
            <a:off x="9859643" y="3435274"/>
            <a:ext cx="0" cy="9956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57C6CE8E-1D02-D489-F30F-35D17644EC96}"/>
              </a:ext>
            </a:extLst>
          </p:cNvPr>
          <p:cNvSpPr txBox="1"/>
          <p:nvPr/>
        </p:nvSpPr>
        <p:spPr>
          <a:xfrm>
            <a:off x="106329" y="148750"/>
            <a:ext cx="2900758" cy="954107"/>
          </a:xfrm>
          <a:prstGeom prst="rect">
            <a:avLst/>
          </a:prstGeom>
          <a:noFill/>
          <a:ln>
            <a:noFill/>
          </a:ln>
        </p:spPr>
        <p:txBody>
          <a:bodyPr wrap="square">
            <a:spAutoFit/>
          </a:bodyPr>
          <a:lstStyle/>
          <a:p>
            <a:pPr algn="ctr"/>
            <a:r>
              <a:rPr lang="en-US" sz="3200" b="1" dirty="0">
                <a:solidFill>
                  <a:srgbClr val="00B050"/>
                </a:solidFill>
                <a:effectLst>
                  <a:outerShdw blurRad="50800" dist="38100" dir="2700000" algn="tl" rotWithShape="0">
                    <a:prstClr val="black">
                      <a:alpha val="40000"/>
                    </a:prstClr>
                  </a:outerShdw>
                </a:effectLst>
              </a:rPr>
              <a:t>[Replacement] </a:t>
            </a:r>
            <a:r>
              <a:rPr lang="en-US" sz="2400" dirty="0">
                <a:solidFill>
                  <a:srgbClr val="00B050"/>
                </a:solidFill>
                <a:effectLst>
                  <a:outerShdw blurRad="50800" dist="38100" dir="2700000" algn="tl" rotWithShape="0">
                    <a:prstClr val="black">
                      <a:alpha val="40000"/>
                    </a:prstClr>
                  </a:outerShdw>
                </a:effectLst>
              </a:rPr>
              <a:t>for Pepper</a:t>
            </a:r>
            <a:endParaRPr lang="en-IN" sz="2000" dirty="0">
              <a:solidFill>
                <a:srgbClr val="00B050"/>
              </a:solidFill>
              <a:effectLst>
                <a:outerShdw blurRad="50800" dist="38100" dir="2700000" algn="tl" rotWithShape="0">
                  <a:prstClr val="black">
                    <a:alpha val="40000"/>
                  </a:prstClr>
                </a:outerShdw>
              </a:effectLst>
            </a:endParaRPr>
          </a:p>
        </p:txBody>
      </p:sp>
      <p:sp>
        <p:nvSpPr>
          <p:cNvPr id="4" name="Flowchart: Data 3">
            <a:extLst>
              <a:ext uri="{FF2B5EF4-FFF2-40B4-BE49-F238E27FC236}">
                <a16:creationId xmlns:a16="http://schemas.microsoft.com/office/drawing/2014/main" id="{8A4245CD-A3B3-C7F3-2A86-ECA56ECF3F23}"/>
              </a:ext>
            </a:extLst>
          </p:cNvPr>
          <p:cNvSpPr/>
          <p:nvPr/>
        </p:nvSpPr>
        <p:spPr>
          <a:xfrm>
            <a:off x="2848847" y="4631657"/>
            <a:ext cx="5343932" cy="740878"/>
          </a:xfrm>
          <a:prstGeom prst="flowChartInputOutpu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Coded Parameters</a:t>
            </a:r>
            <a:br>
              <a:rPr lang="en-GB" b="1" dirty="0"/>
            </a:br>
            <a:r>
              <a:rPr lang="en-GB" b="1" dirty="0">
                <a:solidFill>
                  <a:schemeClr val="tx1"/>
                </a:solidFill>
              </a:rPr>
              <a:t>key - </a:t>
            </a:r>
            <a:r>
              <a:rPr lang="en-GB" dirty="0">
                <a:solidFill>
                  <a:schemeClr val="tx1"/>
                </a:solidFill>
              </a:rPr>
              <a:t>”Batch B Group 17”*2</a:t>
            </a:r>
          </a:p>
        </p:txBody>
      </p:sp>
    </p:spTree>
    <p:extLst>
      <p:ext uri="{BB962C8B-B14F-4D97-AF65-F5344CB8AC3E}">
        <p14:creationId xmlns:p14="http://schemas.microsoft.com/office/powerpoint/2010/main" val="1174463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dirty="0"/>
              <a:t>AES Decryption during verification</a:t>
            </a:r>
          </a:p>
        </p:txBody>
      </p:sp>
      <p:sp>
        <p:nvSpPr>
          <p:cNvPr id="9" name="Date Placeholder 8">
            <a:extLst>
              <a:ext uri="{FF2B5EF4-FFF2-40B4-BE49-F238E27FC236}">
                <a16:creationId xmlns:a16="http://schemas.microsoft.com/office/drawing/2014/main" id="{A9153344-84AD-65FA-80A7-4F0F981DCD7B}"/>
              </a:ext>
            </a:extLst>
          </p:cNvPr>
          <p:cNvSpPr>
            <a:spLocks noGrp="1"/>
          </p:cNvSpPr>
          <p:nvPr>
            <p:ph type="dt" sz="half" idx="10"/>
          </p:nvPr>
        </p:nvSpPr>
        <p:spPr/>
        <p:txBody>
          <a:bodyPr/>
          <a:lstStyle/>
          <a:p>
            <a:r>
              <a:rPr lang="en-US"/>
              <a:t>20XX</a:t>
            </a:r>
          </a:p>
        </p:txBody>
      </p:sp>
      <p:sp>
        <p:nvSpPr>
          <p:cNvPr id="5" name="Flowchart: Data 4">
            <a:extLst>
              <a:ext uri="{FF2B5EF4-FFF2-40B4-BE49-F238E27FC236}">
                <a16:creationId xmlns:a16="http://schemas.microsoft.com/office/drawing/2014/main" id="{999C85B1-EB94-91C2-A9A2-C1EB5C831FA3}"/>
              </a:ext>
            </a:extLst>
          </p:cNvPr>
          <p:cNvSpPr/>
          <p:nvPr/>
        </p:nvSpPr>
        <p:spPr>
          <a:xfrm>
            <a:off x="1000317" y="2338164"/>
            <a:ext cx="2280612" cy="1584616"/>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Input</a:t>
            </a:r>
          </a:p>
          <a:p>
            <a:pPr algn="ctr"/>
            <a:r>
              <a:rPr lang="en-GB" dirty="0">
                <a:solidFill>
                  <a:schemeClr val="tx1"/>
                </a:solidFill>
              </a:rPr>
              <a:t>Encrypted Hash Value</a:t>
            </a:r>
          </a:p>
        </p:txBody>
      </p:sp>
      <p:sp>
        <p:nvSpPr>
          <p:cNvPr id="6" name="Flowchart: Alternative Process 5">
            <a:extLst>
              <a:ext uri="{FF2B5EF4-FFF2-40B4-BE49-F238E27FC236}">
                <a16:creationId xmlns:a16="http://schemas.microsoft.com/office/drawing/2014/main" id="{C465C09B-4593-CBD9-38D7-5B6588E09E50}"/>
              </a:ext>
            </a:extLst>
          </p:cNvPr>
          <p:cNvSpPr/>
          <p:nvPr/>
        </p:nvSpPr>
        <p:spPr>
          <a:xfrm>
            <a:off x="5004959" y="2474903"/>
            <a:ext cx="2128561" cy="128469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Advanced Encryption Standard (AES)</a:t>
            </a:r>
          </a:p>
          <a:p>
            <a:pPr algn="ctr"/>
            <a:r>
              <a:rPr lang="en-GB" dirty="0">
                <a:solidFill>
                  <a:schemeClr val="tx1"/>
                </a:solidFill>
              </a:rPr>
              <a:t>Decrypt</a:t>
            </a:r>
          </a:p>
        </p:txBody>
      </p:sp>
      <p:sp>
        <p:nvSpPr>
          <p:cNvPr id="8" name="Flowchart: Data 7">
            <a:extLst>
              <a:ext uri="{FF2B5EF4-FFF2-40B4-BE49-F238E27FC236}">
                <a16:creationId xmlns:a16="http://schemas.microsoft.com/office/drawing/2014/main" id="{8C4DDCFC-BED2-4B1F-2EB5-C263981D4F4E}"/>
              </a:ext>
            </a:extLst>
          </p:cNvPr>
          <p:cNvSpPr/>
          <p:nvPr/>
        </p:nvSpPr>
        <p:spPr>
          <a:xfrm>
            <a:off x="8825828" y="2621679"/>
            <a:ext cx="2067630" cy="991140"/>
          </a:xfrm>
          <a:prstGeom prst="flowChartInputOutput">
            <a:avLst/>
          </a:prstGeom>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Decrypted  Double Hash</a:t>
            </a:r>
          </a:p>
        </p:txBody>
      </p:sp>
      <p:cxnSp>
        <p:nvCxnSpPr>
          <p:cNvPr id="11" name="Straight Arrow Connector 10">
            <a:extLst>
              <a:ext uri="{FF2B5EF4-FFF2-40B4-BE49-F238E27FC236}">
                <a16:creationId xmlns:a16="http://schemas.microsoft.com/office/drawing/2014/main" id="{F0FF84F1-0C73-8A21-73BE-24237BE239FA}"/>
              </a:ext>
            </a:extLst>
          </p:cNvPr>
          <p:cNvCxnSpPr>
            <a:cxnSpLocks/>
            <a:stCxn id="5" idx="5"/>
            <a:endCxn id="6" idx="1"/>
          </p:cNvCxnSpPr>
          <p:nvPr/>
        </p:nvCxnSpPr>
        <p:spPr>
          <a:xfrm flipV="1">
            <a:off x="3052868" y="3117250"/>
            <a:ext cx="1952091" cy="13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lowchart: Data 14">
            <a:extLst>
              <a:ext uri="{FF2B5EF4-FFF2-40B4-BE49-F238E27FC236}">
                <a16:creationId xmlns:a16="http://schemas.microsoft.com/office/drawing/2014/main" id="{EA229926-EA65-A25F-DDBC-1269BB74CEAB}"/>
              </a:ext>
            </a:extLst>
          </p:cNvPr>
          <p:cNvSpPr/>
          <p:nvPr/>
        </p:nvSpPr>
        <p:spPr>
          <a:xfrm>
            <a:off x="2848847" y="4631657"/>
            <a:ext cx="5343932" cy="740878"/>
          </a:xfrm>
          <a:prstGeom prst="flowChartInputOutpu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Coded Parameters</a:t>
            </a:r>
            <a:br>
              <a:rPr lang="en-GB" b="1" dirty="0"/>
            </a:br>
            <a:r>
              <a:rPr lang="en-GB" b="1" dirty="0">
                <a:solidFill>
                  <a:schemeClr val="tx1"/>
                </a:solidFill>
              </a:rPr>
              <a:t>key - </a:t>
            </a:r>
            <a:r>
              <a:rPr lang="en-GB" dirty="0">
                <a:solidFill>
                  <a:schemeClr val="tx1"/>
                </a:solidFill>
              </a:rPr>
              <a:t>”Batch B Group 17”*2</a:t>
            </a:r>
          </a:p>
        </p:txBody>
      </p:sp>
      <p:cxnSp>
        <p:nvCxnSpPr>
          <p:cNvPr id="25" name="Straight Arrow Connector 24">
            <a:extLst>
              <a:ext uri="{FF2B5EF4-FFF2-40B4-BE49-F238E27FC236}">
                <a16:creationId xmlns:a16="http://schemas.microsoft.com/office/drawing/2014/main" id="{982D5251-24D4-41BC-D7E1-42D20262581E}"/>
              </a:ext>
            </a:extLst>
          </p:cNvPr>
          <p:cNvCxnSpPr>
            <a:cxnSpLocks/>
            <a:stCxn id="15" idx="0"/>
            <a:endCxn id="6" idx="2"/>
          </p:cNvCxnSpPr>
          <p:nvPr/>
        </p:nvCxnSpPr>
        <p:spPr>
          <a:xfrm flipV="1">
            <a:off x="6055206" y="3759596"/>
            <a:ext cx="14034" cy="872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Flowchart: Off-page Connector 29">
            <a:extLst>
              <a:ext uri="{FF2B5EF4-FFF2-40B4-BE49-F238E27FC236}">
                <a16:creationId xmlns:a16="http://schemas.microsoft.com/office/drawing/2014/main" id="{7C83DEA6-1E06-182A-6997-EF455747B620}"/>
              </a:ext>
            </a:extLst>
          </p:cNvPr>
          <p:cNvSpPr/>
          <p:nvPr/>
        </p:nvSpPr>
        <p:spPr>
          <a:xfrm>
            <a:off x="9142054" y="4430917"/>
            <a:ext cx="1435178" cy="818098"/>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Checking for Match</a:t>
            </a:r>
          </a:p>
        </p:txBody>
      </p:sp>
      <p:cxnSp>
        <p:nvCxnSpPr>
          <p:cNvPr id="32" name="Straight Arrow Connector 31">
            <a:extLst>
              <a:ext uri="{FF2B5EF4-FFF2-40B4-BE49-F238E27FC236}">
                <a16:creationId xmlns:a16="http://schemas.microsoft.com/office/drawing/2014/main" id="{EBFC0186-55C5-AC63-D317-B131F162CE16}"/>
              </a:ext>
            </a:extLst>
          </p:cNvPr>
          <p:cNvCxnSpPr>
            <a:cxnSpLocks/>
            <a:stCxn id="6" idx="3"/>
            <a:endCxn id="8" idx="2"/>
          </p:cNvCxnSpPr>
          <p:nvPr/>
        </p:nvCxnSpPr>
        <p:spPr>
          <a:xfrm flipV="1">
            <a:off x="7133520" y="3117249"/>
            <a:ext cx="189907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BA568C2-5052-AD4C-98DB-7F7A87056FCC}"/>
              </a:ext>
            </a:extLst>
          </p:cNvPr>
          <p:cNvCxnSpPr>
            <a:cxnSpLocks/>
            <a:stCxn id="8" idx="4"/>
            <a:endCxn id="30" idx="0"/>
          </p:cNvCxnSpPr>
          <p:nvPr/>
        </p:nvCxnSpPr>
        <p:spPr>
          <a:xfrm>
            <a:off x="9859643" y="3612819"/>
            <a:ext cx="0" cy="8180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93369727-B4CD-CFBC-9D26-D372EE6B388B}"/>
              </a:ext>
            </a:extLst>
          </p:cNvPr>
          <p:cNvSpPr txBox="1"/>
          <p:nvPr/>
        </p:nvSpPr>
        <p:spPr>
          <a:xfrm>
            <a:off x="106329" y="148750"/>
            <a:ext cx="2900758" cy="954107"/>
          </a:xfrm>
          <a:prstGeom prst="rect">
            <a:avLst/>
          </a:prstGeom>
          <a:noFill/>
          <a:ln>
            <a:noFill/>
          </a:ln>
        </p:spPr>
        <p:txBody>
          <a:bodyPr wrap="square">
            <a:spAutoFit/>
          </a:bodyPr>
          <a:lstStyle/>
          <a:p>
            <a:pPr algn="ctr"/>
            <a:r>
              <a:rPr lang="en-US" sz="3200" b="1" dirty="0">
                <a:solidFill>
                  <a:srgbClr val="00B050"/>
                </a:solidFill>
                <a:effectLst>
                  <a:outerShdw blurRad="50800" dist="38100" dir="2700000" algn="tl" rotWithShape="0">
                    <a:prstClr val="black">
                      <a:alpha val="40000"/>
                    </a:prstClr>
                  </a:outerShdw>
                </a:effectLst>
              </a:rPr>
              <a:t>[Replacement] </a:t>
            </a:r>
            <a:r>
              <a:rPr lang="en-US" sz="2400" dirty="0">
                <a:solidFill>
                  <a:srgbClr val="00B050"/>
                </a:solidFill>
                <a:effectLst>
                  <a:outerShdw blurRad="50800" dist="38100" dir="2700000" algn="tl" rotWithShape="0">
                    <a:prstClr val="black">
                      <a:alpha val="40000"/>
                    </a:prstClr>
                  </a:outerShdw>
                </a:effectLst>
              </a:rPr>
              <a:t>for Pepper</a:t>
            </a:r>
            <a:endParaRPr lang="en-IN" sz="2000" dirty="0">
              <a:solidFill>
                <a:srgbClr val="00B05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03143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dirty="0"/>
              <a:t>AES Encryption Function</a:t>
            </a:r>
          </a:p>
        </p:txBody>
      </p:sp>
      <p:pic>
        <p:nvPicPr>
          <p:cNvPr id="5" name="Picture 4">
            <a:extLst>
              <a:ext uri="{FF2B5EF4-FFF2-40B4-BE49-F238E27FC236}">
                <a16:creationId xmlns:a16="http://schemas.microsoft.com/office/drawing/2014/main" id="{372EB7CA-6110-52C6-9CBC-015B0DF45B83}"/>
              </a:ext>
            </a:extLst>
          </p:cNvPr>
          <p:cNvPicPr>
            <a:picLocks noChangeAspect="1"/>
          </p:cNvPicPr>
          <p:nvPr/>
        </p:nvPicPr>
        <p:blipFill>
          <a:blip r:embed="rId2"/>
          <a:stretch>
            <a:fillRect/>
          </a:stretch>
        </p:blipFill>
        <p:spPr>
          <a:xfrm>
            <a:off x="2256400" y="1561847"/>
            <a:ext cx="7544188" cy="483894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C88A53C-1877-824A-DA59-3D67A3BA4225}"/>
              </a:ext>
            </a:extLst>
          </p:cNvPr>
          <p:cNvSpPr txBox="1"/>
          <p:nvPr/>
        </p:nvSpPr>
        <p:spPr>
          <a:xfrm>
            <a:off x="106329" y="148750"/>
            <a:ext cx="2900758" cy="954107"/>
          </a:xfrm>
          <a:prstGeom prst="rect">
            <a:avLst/>
          </a:prstGeom>
          <a:noFill/>
          <a:ln>
            <a:noFill/>
          </a:ln>
        </p:spPr>
        <p:txBody>
          <a:bodyPr wrap="square">
            <a:spAutoFit/>
          </a:bodyPr>
          <a:lstStyle/>
          <a:p>
            <a:pPr algn="ctr"/>
            <a:r>
              <a:rPr lang="en-US" sz="3200" b="1" dirty="0">
                <a:solidFill>
                  <a:srgbClr val="00B050"/>
                </a:solidFill>
                <a:effectLst>
                  <a:outerShdw blurRad="50800" dist="38100" dir="2700000" algn="tl" rotWithShape="0">
                    <a:prstClr val="black">
                      <a:alpha val="40000"/>
                    </a:prstClr>
                  </a:outerShdw>
                </a:effectLst>
              </a:rPr>
              <a:t>[Replacement] </a:t>
            </a:r>
            <a:r>
              <a:rPr lang="en-US" sz="2400" dirty="0">
                <a:solidFill>
                  <a:srgbClr val="00B050"/>
                </a:solidFill>
                <a:effectLst>
                  <a:outerShdw blurRad="50800" dist="38100" dir="2700000" algn="tl" rotWithShape="0">
                    <a:prstClr val="black">
                      <a:alpha val="40000"/>
                    </a:prstClr>
                  </a:outerShdw>
                </a:effectLst>
              </a:rPr>
              <a:t>for Pepper</a:t>
            </a:r>
            <a:endParaRPr lang="en-IN" sz="2000" dirty="0">
              <a:solidFill>
                <a:srgbClr val="00B05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09993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Data 7">
            <a:extLst>
              <a:ext uri="{FF2B5EF4-FFF2-40B4-BE49-F238E27FC236}">
                <a16:creationId xmlns:a16="http://schemas.microsoft.com/office/drawing/2014/main" id="{8C4DDCFC-BED2-4B1F-2EB5-C263981D4F4E}"/>
              </a:ext>
            </a:extLst>
          </p:cNvPr>
          <p:cNvSpPr/>
          <p:nvPr/>
        </p:nvSpPr>
        <p:spPr>
          <a:xfrm>
            <a:off x="796911" y="2756363"/>
            <a:ext cx="1963062" cy="575268"/>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Password Plaintext</a:t>
            </a:r>
            <a:endParaRPr lang="en-US" dirty="0"/>
          </a:p>
        </p:txBody>
      </p:sp>
      <p:sp>
        <p:nvSpPr>
          <p:cNvPr id="26" name="TextBox 25">
            <a:extLst>
              <a:ext uri="{FF2B5EF4-FFF2-40B4-BE49-F238E27FC236}">
                <a16:creationId xmlns:a16="http://schemas.microsoft.com/office/drawing/2014/main" id="{26B445B3-CFB9-3249-7C0F-9A98DDA2D7DB}"/>
              </a:ext>
            </a:extLst>
          </p:cNvPr>
          <p:cNvSpPr txBox="1"/>
          <p:nvPr/>
        </p:nvSpPr>
        <p:spPr>
          <a:xfrm>
            <a:off x="9430067" y="5624131"/>
            <a:ext cx="18772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t>Final Flowchart</a:t>
            </a:r>
            <a:endParaRPr lang="en-US" dirty="0"/>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3055564" y="2463374"/>
            <a:ext cx="1089420" cy="119246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Key Derivation Function</a:t>
            </a:r>
          </a:p>
          <a:p>
            <a:pPr algn="ctr"/>
            <a:r>
              <a:rPr lang="en-GB" sz="1400" b="1" dirty="0">
                <a:solidFill>
                  <a:schemeClr val="tx1"/>
                </a:solidFill>
              </a:rPr>
              <a:t>(KDF)</a:t>
            </a:r>
            <a:endParaRPr lang="en-US" sz="1400" dirty="0"/>
          </a:p>
        </p:txBody>
      </p:sp>
      <p:cxnSp>
        <p:nvCxnSpPr>
          <p:cNvPr id="23" name="Straight Arrow Connector 22">
            <a:extLst>
              <a:ext uri="{FF2B5EF4-FFF2-40B4-BE49-F238E27FC236}">
                <a16:creationId xmlns:a16="http://schemas.microsoft.com/office/drawing/2014/main" id="{9E44057B-07B4-81F6-DC13-653AE61EB93F}"/>
              </a:ext>
            </a:extLst>
          </p:cNvPr>
          <p:cNvCxnSpPr>
            <a:cxnSpLocks/>
            <a:stCxn id="8" idx="5"/>
          </p:cNvCxnSpPr>
          <p:nvPr/>
        </p:nvCxnSpPr>
        <p:spPr>
          <a:xfrm>
            <a:off x="2563667" y="3043997"/>
            <a:ext cx="487023" cy="18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a:stCxn id="25" idx="3"/>
            <a:endCxn id="31" idx="2"/>
          </p:cNvCxnSpPr>
          <p:nvPr/>
        </p:nvCxnSpPr>
        <p:spPr>
          <a:xfrm flipV="1">
            <a:off x="8936635" y="3040948"/>
            <a:ext cx="678419" cy="25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Flowchart: Data 30">
            <a:extLst>
              <a:ext uri="{FF2B5EF4-FFF2-40B4-BE49-F238E27FC236}">
                <a16:creationId xmlns:a16="http://schemas.microsoft.com/office/drawing/2014/main" id="{C787EE58-0E96-CD3F-78B2-2C570DD5472A}"/>
              </a:ext>
            </a:extLst>
          </p:cNvPr>
          <p:cNvSpPr/>
          <p:nvPr/>
        </p:nvSpPr>
        <p:spPr>
          <a:xfrm>
            <a:off x="9490405" y="2736477"/>
            <a:ext cx="1246491" cy="608941"/>
          </a:xfrm>
          <a:prstGeom prst="flowChartInputOutput">
            <a:avLst/>
          </a:prstGeom>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Hash Value</a:t>
            </a:r>
            <a:endParaRPr lang="en-US" dirty="0">
              <a:solidFill>
                <a:schemeClr val="tx1"/>
              </a:solidFill>
            </a:endParaRPr>
          </a:p>
        </p:txBody>
      </p:sp>
      <p:cxnSp>
        <p:nvCxnSpPr>
          <p:cNvPr id="32" name="Straight Arrow Connector 31">
            <a:extLst>
              <a:ext uri="{FF2B5EF4-FFF2-40B4-BE49-F238E27FC236}">
                <a16:creationId xmlns:a16="http://schemas.microsoft.com/office/drawing/2014/main" id="{E18FA840-D6D5-16AF-F927-59CC8F016E3F}"/>
              </a:ext>
            </a:extLst>
          </p:cNvPr>
          <p:cNvCxnSpPr>
            <a:cxnSpLocks/>
            <a:stCxn id="19" idx="3"/>
            <a:endCxn id="20" idx="2"/>
          </p:cNvCxnSpPr>
          <p:nvPr/>
        </p:nvCxnSpPr>
        <p:spPr>
          <a:xfrm>
            <a:off x="4144984" y="3059605"/>
            <a:ext cx="461633" cy="128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Flowchart: Data 4">
            <a:extLst>
              <a:ext uri="{FF2B5EF4-FFF2-40B4-BE49-F238E27FC236}">
                <a16:creationId xmlns:a16="http://schemas.microsoft.com/office/drawing/2014/main" id="{E7E3FC96-7C46-B78B-B926-8183673F2AF1}"/>
              </a:ext>
            </a:extLst>
          </p:cNvPr>
          <p:cNvSpPr/>
          <p:nvPr/>
        </p:nvSpPr>
        <p:spPr>
          <a:xfrm>
            <a:off x="408110" y="3740711"/>
            <a:ext cx="2208090" cy="641740"/>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Username</a:t>
            </a:r>
            <a:endParaRPr lang="en-US" dirty="0"/>
          </a:p>
        </p:txBody>
      </p:sp>
      <p:sp>
        <p:nvSpPr>
          <p:cNvPr id="14" name="Flowchart: Summing Junction 13">
            <a:extLst>
              <a:ext uri="{FF2B5EF4-FFF2-40B4-BE49-F238E27FC236}">
                <a16:creationId xmlns:a16="http://schemas.microsoft.com/office/drawing/2014/main" id="{F3DFCE02-C80C-6CAA-6AAD-33F67794BD76}"/>
              </a:ext>
            </a:extLst>
          </p:cNvPr>
          <p:cNvSpPr/>
          <p:nvPr/>
        </p:nvSpPr>
        <p:spPr>
          <a:xfrm>
            <a:off x="6369923" y="2883794"/>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C86F2BA8-3187-C547-978E-8BA6A4F7203E}"/>
              </a:ext>
            </a:extLst>
          </p:cNvPr>
          <p:cNvCxnSpPr>
            <a:cxnSpLocks/>
          </p:cNvCxnSpPr>
          <p:nvPr/>
        </p:nvCxnSpPr>
        <p:spPr>
          <a:xfrm flipV="1">
            <a:off x="5007763" y="3058747"/>
            <a:ext cx="1360296" cy="3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lowchart: Summing Junction 19">
            <a:extLst>
              <a:ext uri="{FF2B5EF4-FFF2-40B4-BE49-F238E27FC236}">
                <a16:creationId xmlns:a16="http://schemas.microsoft.com/office/drawing/2014/main" id="{1363E30B-59A7-3156-CE99-63DEFCC21774}"/>
              </a:ext>
            </a:extLst>
          </p:cNvPr>
          <p:cNvSpPr/>
          <p:nvPr/>
        </p:nvSpPr>
        <p:spPr>
          <a:xfrm>
            <a:off x="4606617" y="2883794"/>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Off-page Connector 21">
            <a:extLst>
              <a:ext uri="{FF2B5EF4-FFF2-40B4-BE49-F238E27FC236}">
                <a16:creationId xmlns:a16="http://schemas.microsoft.com/office/drawing/2014/main" id="{052BD136-DDAF-A8C7-C407-ADAA80DD89C7}"/>
              </a:ext>
            </a:extLst>
          </p:cNvPr>
          <p:cNvSpPr/>
          <p:nvPr/>
        </p:nvSpPr>
        <p:spPr>
          <a:xfrm>
            <a:off x="4154833" y="1715295"/>
            <a:ext cx="1303586" cy="604561"/>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Pepper</a:t>
            </a:r>
            <a:endParaRPr lang="en-US" dirty="0"/>
          </a:p>
        </p:txBody>
      </p:sp>
      <p:cxnSp>
        <p:nvCxnSpPr>
          <p:cNvPr id="24" name="Straight Arrow Connector 23">
            <a:extLst>
              <a:ext uri="{FF2B5EF4-FFF2-40B4-BE49-F238E27FC236}">
                <a16:creationId xmlns:a16="http://schemas.microsoft.com/office/drawing/2014/main" id="{D55B63E8-5CFB-92EE-295A-D87BC47ECDF2}"/>
              </a:ext>
            </a:extLst>
          </p:cNvPr>
          <p:cNvCxnSpPr>
            <a:cxnSpLocks/>
            <a:stCxn id="14" idx="6"/>
            <a:endCxn id="25" idx="1"/>
          </p:cNvCxnSpPr>
          <p:nvPr/>
        </p:nvCxnSpPr>
        <p:spPr>
          <a:xfrm flipV="1">
            <a:off x="6765300" y="3066327"/>
            <a:ext cx="893752" cy="6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Flowchart: Alternative Process 24">
            <a:extLst>
              <a:ext uri="{FF2B5EF4-FFF2-40B4-BE49-F238E27FC236}">
                <a16:creationId xmlns:a16="http://schemas.microsoft.com/office/drawing/2014/main" id="{E7D0D555-AF4E-42DA-D1E7-291204B146B4}"/>
              </a:ext>
            </a:extLst>
          </p:cNvPr>
          <p:cNvSpPr/>
          <p:nvPr/>
        </p:nvSpPr>
        <p:spPr>
          <a:xfrm>
            <a:off x="7659052" y="2538188"/>
            <a:ext cx="1277583" cy="105627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Double Hash</a:t>
            </a:r>
            <a:r>
              <a:rPr lang="en-US" b="1" dirty="0">
                <a:solidFill>
                  <a:schemeClr val="tx1"/>
                </a:solidFill>
              </a:rPr>
              <a:t> Function</a:t>
            </a:r>
            <a:endParaRPr lang="en-GB" b="1" dirty="0">
              <a:solidFill>
                <a:schemeClr val="tx1"/>
              </a:solidFill>
            </a:endParaRPr>
          </a:p>
        </p:txBody>
      </p:sp>
      <p:cxnSp>
        <p:nvCxnSpPr>
          <p:cNvPr id="28" name="Straight Arrow Connector 27">
            <a:extLst>
              <a:ext uri="{FF2B5EF4-FFF2-40B4-BE49-F238E27FC236}">
                <a16:creationId xmlns:a16="http://schemas.microsoft.com/office/drawing/2014/main" id="{557A6719-60D0-46C6-7F50-588C3C7738A8}"/>
              </a:ext>
            </a:extLst>
          </p:cNvPr>
          <p:cNvCxnSpPr>
            <a:cxnSpLocks/>
            <a:stCxn id="65" idx="4"/>
            <a:endCxn id="14" idx="0"/>
          </p:cNvCxnSpPr>
          <p:nvPr/>
        </p:nvCxnSpPr>
        <p:spPr>
          <a:xfrm>
            <a:off x="6560690" y="2288579"/>
            <a:ext cx="6922" cy="595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F1788BD-A23F-D025-970D-54A51C7779B5}"/>
              </a:ext>
            </a:extLst>
          </p:cNvPr>
          <p:cNvCxnSpPr>
            <a:cxnSpLocks/>
            <a:endCxn id="20" idx="0"/>
          </p:cNvCxnSpPr>
          <p:nvPr/>
        </p:nvCxnSpPr>
        <p:spPr>
          <a:xfrm>
            <a:off x="4799943" y="2331238"/>
            <a:ext cx="4363" cy="5525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CF392666-4DFC-1101-8714-DBB94871B013}"/>
              </a:ext>
            </a:extLst>
          </p:cNvPr>
          <p:cNvCxnSpPr>
            <a:cxnSpLocks/>
          </p:cNvCxnSpPr>
          <p:nvPr/>
        </p:nvCxnSpPr>
        <p:spPr>
          <a:xfrm>
            <a:off x="3578174" y="1794332"/>
            <a:ext cx="566810" cy="32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3D59EB1-1D80-7258-50B8-39D9DFF61DB5}"/>
              </a:ext>
            </a:extLst>
          </p:cNvPr>
          <p:cNvCxnSpPr>
            <a:cxnSpLocks/>
          </p:cNvCxnSpPr>
          <p:nvPr/>
        </p:nvCxnSpPr>
        <p:spPr>
          <a:xfrm flipH="1" flipV="1">
            <a:off x="3584340" y="1968831"/>
            <a:ext cx="541553" cy="3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Flowchart: Magnetic Disk 17">
            <a:extLst>
              <a:ext uri="{FF2B5EF4-FFF2-40B4-BE49-F238E27FC236}">
                <a16:creationId xmlns:a16="http://schemas.microsoft.com/office/drawing/2014/main" id="{A2FF49B9-24CC-22C2-D5D6-6B4A7A406579}"/>
              </a:ext>
            </a:extLst>
          </p:cNvPr>
          <p:cNvSpPr/>
          <p:nvPr/>
        </p:nvSpPr>
        <p:spPr>
          <a:xfrm>
            <a:off x="2377866" y="1520346"/>
            <a:ext cx="1216183" cy="67957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pepper.txt</a:t>
            </a:r>
            <a:endParaRPr lang="en-US">
              <a:solidFill>
                <a:schemeClr val="tx1"/>
              </a:solidFill>
            </a:endParaRPr>
          </a:p>
        </p:txBody>
      </p:sp>
      <p:pic>
        <p:nvPicPr>
          <p:cNvPr id="21" name="Picture 20" descr="A white paper with a black background&#10;&#10;Description automatically generated">
            <a:extLst>
              <a:ext uri="{FF2B5EF4-FFF2-40B4-BE49-F238E27FC236}">
                <a16:creationId xmlns:a16="http://schemas.microsoft.com/office/drawing/2014/main" id="{715E3E43-2C00-E522-CF48-4EE776D9DD00}"/>
              </a:ext>
            </a:extLst>
          </p:cNvPr>
          <p:cNvPicPr>
            <a:picLocks noChangeAspect="1"/>
          </p:cNvPicPr>
          <p:nvPr/>
        </p:nvPicPr>
        <p:blipFill>
          <a:blip r:embed="rId2"/>
          <a:stretch>
            <a:fillRect/>
          </a:stretch>
        </p:blipFill>
        <p:spPr>
          <a:xfrm>
            <a:off x="2727399" y="1104415"/>
            <a:ext cx="517116" cy="513736"/>
          </a:xfrm>
          <a:prstGeom prst="rect">
            <a:avLst/>
          </a:prstGeom>
        </p:spPr>
      </p:pic>
      <p:graphicFrame>
        <p:nvGraphicFramePr>
          <p:cNvPr id="50" name="Table 49">
            <a:extLst>
              <a:ext uri="{FF2B5EF4-FFF2-40B4-BE49-F238E27FC236}">
                <a16:creationId xmlns:a16="http://schemas.microsoft.com/office/drawing/2014/main" id="{D31E3A7A-BA09-2161-A9A6-C39673656838}"/>
              </a:ext>
            </a:extLst>
          </p:cNvPr>
          <p:cNvGraphicFramePr>
            <a:graphicFrameLocks noGrp="1"/>
          </p:cNvGraphicFramePr>
          <p:nvPr>
            <p:extLst>
              <p:ext uri="{D42A27DB-BD31-4B8C-83A1-F6EECF244321}">
                <p14:modId xmlns:p14="http://schemas.microsoft.com/office/powerpoint/2010/main" val="2256149625"/>
              </p:ext>
            </p:extLst>
          </p:nvPr>
        </p:nvGraphicFramePr>
        <p:xfrm>
          <a:off x="2775678" y="5039038"/>
          <a:ext cx="5473257" cy="1112520"/>
        </p:xfrm>
        <a:graphic>
          <a:graphicData uri="http://schemas.openxmlformats.org/drawingml/2006/table">
            <a:tbl>
              <a:tblPr firstRow="1" bandRow="1">
                <a:tableStyleId>{1FECB4D8-DB02-4DC6-A0A2-4F2EBAE1DC90}</a:tableStyleId>
              </a:tblPr>
              <a:tblGrid>
                <a:gridCol w="664591">
                  <a:extLst>
                    <a:ext uri="{9D8B030D-6E8A-4147-A177-3AD203B41FA5}">
                      <a16:colId xmlns:a16="http://schemas.microsoft.com/office/drawing/2014/main" val="3354561061"/>
                    </a:ext>
                  </a:extLst>
                </a:gridCol>
                <a:gridCol w="1125855">
                  <a:extLst>
                    <a:ext uri="{9D8B030D-6E8A-4147-A177-3AD203B41FA5}">
                      <a16:colId xmlns:a16="http://schemas.microsoft.com/office/drawing/2014/main" val="1327024955"/>
                    </a:ext>
                  </a:extLst>
                </a:gridCol>
                <a:gridCol w="1082993">
                  <a:extLst>
                    <a:ext uri="{9D8B030D-6E8A-4147-A177-3AD203B41FA5}">
                      <a16:colId xmlns:a16="http://schemas.microsoft.com/office/drawing/2014/main" val="2178909165"/>
                    </a:ext>
                  </a:extLst>
                </a:gridCol>
                <a:gridCol w="1425385">
                  <a:extLst>
                    <a:ext uri="{9D8B030D-6E8A-4147-A177-3AD203B41FA5}">
                      <a16:colId xmlns:a16="http://schemas.microsoft.com/office/drawing/2014/main" val="3546441061"/>
                    </a:ext>
                  </a:extLst>
                </a:gridCol>
                <a:gridCol w="1174433">
                  <a:extLst>
                    <a:ext uri="{9D8B030D-6E8A-4147-A177-3AD203B41FA5}">
                      <a16:colId xmlns:a16="http://schemas.microsoft.com/office/drawing/2014/main" val="2223275630"/>
                    </a:ext>
                  </a:extLst>
                </a:gridCol>
              </a:tblGrid>
              <a:tr h="370840">
                <a:tc>
                  <a:txBody>
                    <a:bodyPr/>
                    <a:lstStyle/>
                    <a:p>
                      <a:r>
                        <a:rPr lang="en-US" sz="1400" dirty="0"/>
                        <a:t>User</a:t>
                      </a:r>
                      <a:endParaRPr lang="en-IN" sz="1400" dirty="0"/>
                    </a:p>
                  </a:txBody>
                  <a:tcPr/>
                </a:tc>
                <a:tc>
                  <a:txBody>
                    <a:bodyPr/>
                    <a:lstStyle/>
                    <a:p>
                      <a:r>
                        <a:rPr lang="en-US" sz="1400" dirty="0"/>
                        <a:t>KDF Salt</a:t>
                      </a:r>
                      <a:endParaRPr lang="en-IN" sz="1400" dirty="0"/>
                    </a:p>
                  </a:txBody>
                  <a:tcPr/>
                </a:tc>
                <a:tc>
                  <a:txBody>
                    <a:bodyPr/>
                    <a:lstStyle/>
                    <a:p>
                      <a:r>
                        <a:rPr lang="en-US" sz="1400" dirty="0"/>
                        <a:t>Main Salt</a:t>
                      </a:r>
                      <a:endParaRPr lang="en-IN" sz="1400" dirty="0"/>
                    </a:p>
                  </a:txBody>
                  <a:tcPr/>
                </a:tc>
                <a:tc>
                  <a:txBody>
                    <a:bodyPr/>
                    <a:lstStyle/>
                    <a:p>
                      <a:r>
                        <a:rPr lang="en-US" sz="1400" dirty="0"/>
                        <a:t>Password Hash</a:t>
                      </a:r>
                      <a:endParaRPr lang="en-IN" sz="1400" dirty="0"/>
                    </a:p>
                  </a:txBody>
                  <a:tcPr/>
                </a:tc>
                <a:tc>
                  <a:txBody>
                    <a:bodyPr/>
                    <a:lstStyle/>
                    <a:p>
                      <a:r>
                        <a:rPr lang="en-US" sz="1400" dirty="0"/>
                        <a:t>Credit Value</a:t>
                      </a:r>
                      <a:endParaRPr lang="en-IN" sz="1400" dirty="0"/>
                    </a:p>
                  </a:txBody>
                  <a:tcPr/>
                </a:tc>
                <a:extLst>
                  <a:ext uri="{0D108BD9-81ED-4DB2-BD59-A6C34878D82A}">
                    <a16:rowId xmlns:a16="http://schemas.microsoft.com/office/drawing/2014/main" val="1402240970"/>
                  </a:ext>
                </a:extLst>
              </a:tr>
              <a:tr h="370840">
                <a:tc>
                  <a:txBody>
                    <a:bodyPr/>
                    <a:lstStyle/>
                    <a:p>
                      <a:r>
                        <a:rPr lang="en-US" sz="1400" dirty="0"/>
                        <a:t>Sakthi</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M+z"#0b&gt;f]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zE6tOSiMr&lt;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f58d596063…</a:t>
                      </a:r>
                    </a:p>
                  </a:txBody>
                  <a:tcPr/>
                </a:tc>
                <a:tc>
                  <a:txBody>
                    <a:bodyPr/>
                    <a:lstStyle/>
                    <a:p>
                      <a:r>
                        <a:rPr lang="en-US" sz="1400" dirty="0"/>
                        <a:t>10000.0</a:t>
                      </a:r>
                      <a:endParaRPr lang="en-IN" sz="1400" dirty="0"/>
                    </a:p>
                  </a:txBody>
                  <a:tcPr/>
                </a:tc>
                <a:extLst>
                  <a:ext uri="{0D108BD9-81ED-4DB2-BD59-A6C34878D82A}">
                    <a16:rowId xmlns:a16="http://schemas.microsoft.com/office/drawing/2014/main" val="216429028"/>
                  </a:ext>
                </a:extLst>
              </a:tr>
              <a:tr h="370840">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extLst>
                  <a:ext uri="{0D108BD9-81ED-4DB2-BD59-A6C34878D82A}">
                    <a16:rowId xmlns:a16="http://schemas.microsoft.com/office/drawing/2014/main" val="1261192069"/>
                  </a:ext>
                </a:extLst>
              </a:tr>
            </a:tbl>
          </a:graphicData>
        </a:graphic>
      </p:graphicFrame>
      <p:cxnSp>
        <p:nvCxnSpPr>
          <p:cNvPr id="51" name="Straight Arrow Connector 50">
            <a:extLst>
              <a:ext uri="{FF2B5EF4-FFF2-40B4-BE49-F238E27FC236}">
                <a16:creationId xmlns:a16="http://schemas.microsoft.com/office/drawing/2014/main" id="{C1913220-3522-9EC7-A113-A14EB89D84CC}"/>
              </a:ext>
            </a:extLst>
          </p:cNvPr>
          <p:cNvCxnSpPr>
            <a:cxnSpLocks/>
            <a:stCxn id="5" idx="5"/>
          </p:cNvCxnSpPr>
          <p:nvPr/>
        </p:nvCxnSpPr>
        <p:spPr>
          <a:xfrm>
            <a:off x="2395391" y="4061581"/>
            <a:ext cx="590566" cy="931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7A42B188-C5B3-75D2-DD39-09C21E200CC1}"/>
              </a:ext>
            </a:extLst>
          </p:cNvPr>
          <p:cNvCxnSpPr>
            <a:cxnSpLocks/>
            <a:stCxn id="19" idx="2"/>
          </p:cNvCxnSpPr>
          <p:nvPr/>
        </p:nvCxnSpPr>
        <p:spPr>
          <a:xfrm>
            <a:off x="3600274" y="3655836"/>
            <a:ext cx="382582" cy="1383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0F7E88C-90F0-40B2-8876-EFEFC073956B}"/>
              </a:ext>
            </a:extLst>
          </p:cNvPr>
          <p:cNvCxnSpPr>
            <a:cxnSpLocks/>
            <a:stCxn id="65" idx="3"/>
          </p:cNvCxnSpPr>
          <p:nvPr/>
        </p:nvCxnSpPr>
        <p:spPr>
          <a:xfrm flipH="1">
            <a:off x="5130459" y="2288579"/>
            <a:ext cx="1259691" cy="2750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3206D23F-5E73-3BC9-B6B6-83471DE92636}"/>
              </a:ext>
            </a:extLst>
          </p:cNvPr>
          <p:cNvCxnSpPr>
            <a:cxnSpLocks/>
            <a:stCxn id="31" idx="3"/>
          </p:cNvCxnSpPr>
          <p:nvPr/>
        </p:nvCxnSpPr>
        <p:spPr>
          <a:xfrm flipH="1">
            <a:off x="6390150" y="3345418"/>
            <a:ext cx="3598851" cy="16936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Flowchart: Data 64">
            <a:extLst>
              <a:ext uri="{FF2B5EF4-FFF2-40B4-BE49-F238E27FC236}">
                <a16:creationId xmlns:a16="http://schemas.microsoft.com/office/drawing/2014/main" id="{F0206B82-EB4A-D0EA-0AE9-B3431E094A40}"/>
              </a:ext>
            </a:extLst>
          </p:cNvPr>
          <p:cNvSpPr/>
          <p:nvPr/>
        </p:nvSpPr>
        <p:spPr>
          <a:xfrm>
            <a:off x="5707990" y="1679638"/>
            <a:ext cx="1705399" cy="60894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Salt Value</a:t>
            </a:r>
            <a:endParaRPr lang="en-US" dirty="0">
              <a:solidFill>
                <a:schemeClr val="tx1"/>
              </a:solidFill>
            </a:endParaRPr>
          </a:p>
        </p:txBody>
      </p:sp>
      <p:pic>
        <p:nvPicPr>
          <p:cNvPr id="80" name="Picture 79">
            <a:extLst>
              <a:ext uri="{FF2B5EF4-FFF2-40B4-BE49-F238E27FC236}">
                <a16:creationId xmlns:a16="http://schemas.microsoft.com/office/drawing/2014/main" id="{D797DC6D-D3B3-744A-4808-C367D01107F4}"/>
              </a:ext>
            </a:extLst>
          </p:cNvPr>
          <p:cNvPicPr>
            <a:picLocks noChangeAspect="1"/>
          </p:cNvPicPr>
          <p:nvPr/>
        </p:nvPicPr>
        <p:blipFill>
          <a:blip r:embed="rId3"/>
          <a:stretch>
            <a:fillRect/>
          </a:stretch>
        </p:blipFill>
        <p:spPr>
          <a:xfrm>
            <a:off x="1953041" y="5198229"/>
            <a:ext cx="823171" cy="898005"/>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3565C0B2-4240-4934-1FC4-60B217D803E8}"/>
              </a:ext>
            </a:extLst>
          </p:cNvPr>
          <p:cNvSpPr txBox="1"/>
          <p:nvPr/>
        </p:nvSpPr>
        <p:spPr>
          <a:xfrm>
            <a:off x="4297341" y="3214924"/>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
        <p:nvSpPr>
          <p:cNvPr id="4" name="TextBox 3">
            <a:extLst>
              <a:ext uri="{FF2B5EF4-FFF2-40B4-BE49-F238E27FC236}">
                <a16:creationId xmlns:a16="http://schemas.microsoft.com/office/drawing/2014/main" id="{B965E6F9-CA31-680C-AE04-70D35D9D7E18}"/>
              </a:ext>
            </a:extLst>
          </p:cNvPr>
          <p:cNvSpPr txBox="1"/>
          <p:nvPr/>
        </p:nvSpPr>
        <p:spPr>
          <a:xfrm>
            <a:off x="6034074" y="3193131"/>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
        <p:nvSpPr>
          <p:cNvPr id="6" name="Title 1">
            <a:extLst>
              <a:ext uri="{FF2B5EF4-FFF2-40B4-BE49-F238E27FC236}">
                <a16:creationId xmlns:a16="http://schemas.microsoft.com/office/drawing/2014/main" id="{588B2542-EB9C-8AA4-97D5-19EF233DE892}"/>
              </a:ext>
            </a:extLst>
          </p:cNvPr>
          <p:cNvSpPr txBox="1">
            <a:spLocks/>
          </p:cNvSpPr>
          <p:nvPr/>
        </p:nvSpPr>
        <p:spPr>
          <a:xfrm>
            <a:off x="6092431" y="339609"/>
            <a:ext cx="5650903" cy="569861"/>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r"/>
            <a:r>
              <a:rPr lang="en-GB" sz="3600" b="1" dirty="0"/>
              <a:t>Original Idea</a:t>
            </a:r>
            <a:endParaRPr lang="en-GB" sz="3600" dirty="0"/>
          </a:p>
        </p:txBody>
      </p:sp>
    </p:spTree>
    <p:extLst>
      <p:ext uri="{BB962C8B-B14F-4D97-AF65-F5344CB8AC3E}">
        <p14:creationId xmlns:p14="http://schemas.microsoft.com/office/powerpoint/2010/main" val="54092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778442" y="457525"/>
            <a:ext cx="7009535" cy="788170"/>
          </a:xfrm>
        </p:spPr>
        <p:txBody>
          <a:bodyPr>
            <a:noAutofit/>
          </a:bodyPr>
          <a:lstStyle/>
          <a:p>
            <a:pPr algn="l"/>
            <a:r>
              <a:rPr lang="en-GB" sz="3200" b="1" dirty="0"/>
              <a:t>Improved Theoretical Idea</a:t>
            </a:r>
            <a:endParaRPr lang="en-US" sz="3200" dirty="0"/>
          </a:p>
        </p:txBody>
      </p:sp>
      <p:sp>
        <p:nvSpPr>
          <p:cNvPr id="8" name="Flowchart: Data 7">
            <a:extLst>
              <a:ext uri="{FF2B5EF4-FFF2-40B4-BE49-F238E27FC236}">
                <a16:creationId xmlns:a16="http://schemas.microsoft.com/office/drawing/2014/main" id="{8C4DDCFC-BED2-4B1F-2EB5-C263981D4F4E}"/>
              </a:ext>
            </a:extLst>
          </p:cNvPr>
          <p:cNvSpPr/>
          <p:nvPr/>
        </p:nvSpPr>
        <p:spPr>
          <a:xfrm>
            <a:off x="796911" y="2756363"/>
            <a:ext cx="1963062" cy="575268"/>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Password Plaintext</a:t>
            </a:r>
            <a:endParaRPr lang="en-US" dirty="0"/>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3055564" y="2463374"/>
            <a:ext cx="1089420" cy="119246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Key Derivation Function</a:t>
            </a:r>
          </a:p>
          <a:p>
            <a:pPr algn="ctr"/>
            <a:r>
              <a:rPr lang="en-GB" sz="1400" b="1" dirty="0">
                <a:solidFill>
                  <a:schemeClr val="tx1"/>
                </a:solidFill>
              </a:rPr>
              <a:t>(KDF)</a:t>
            </a:r>
            <a:endParaRPr lang="en-US" sz="1400" dirty="0"/>
          </a:p>
        </p:txBody>
      </p:sp>
      <p:cxnSp>
        <p:nvCxnSpPr>
          <p:cNvPr id="23" name="Straight Arrow Connector 22">
            <a:extLst>
              <a:ext uri="{FF2B5EF4-FFF2-40B4-BE49-F238E27FC236}">
                <a16:creationId xmlns:a16="http://schemas.microsoft.com/office/drawing/2014/main" id="{9E44057B-07B4-81F6-DC13-653AE61EB93F}"/>
              </a:ext>
            </a:extLst>
          </p:cNvPr>
          <p:cNvCxnSpPr>
            <a:cxnSpLocks/>
            <a:stCxn id="8" idx="5"/>
          </p:cNvCxnSpPr>
          <p:nvPr/>
        </p:nvCxnSpPr>
        <p:spPr>
          <a:xfrm>
            <a:off x="2563667" y="3043997"/>
            <a:ext cx="487023" cy="18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a:stCxn id="25" idx="3"/>
            <a:endCxn id="57" idx="1"/>
          </p:cNvCxnSpPr>
          <p:nvPr/>
        </p:nvCxnSpPr>
        <p:spPr>
          <a:xfrm flipV="1">
            <a:off x="7200924" y="3070963"/>
            <a:ext cx="41139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Flowchart: Data 30">
            <a:extLst>
              <a:ext uri="{FF2B5EF4-FFF2-40B4-BE49-F238E27FC236}">
                <a16:creationId xmlns:a16="http://schemas.microsoft.com/office/drawing/2014/main" id="{C787EE58-0E96-CD3F-78B2-2C570DD5472A}"/>
              </a:ext>
            </a:extLst>
          </p:cNvPr>
          <p:cNvSpPr/>
          <p:nvPr/>
        </p:nvSpPr>
        <p:spPr>
          <a:xfrm>
            <a:off x="9525806" y="2556570"/>
            <a:ext cx="2037492" cy="1006070"/>
          </a:xfrm>
          <a:prstGeom prst="flowChartInputOutput">
            <a:avLst/>
          </a:prstGeom>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Encrypted Hash Value</a:t>
            </a:r>
            <a:endParaRPr lang="en-US" dirty="0">
              <a:solidFill>
                <a:schemeClr val="tx1"/>
              </a:solidFill>
            </a:endParaRPr>
          </a:p>
        </p:txBody>
      </p:sp>
      <p:cxnSp>
        <p:nvCxnSpPr>
          <p:cNvPr id="32" name="Straight Arrow Connector 31">
            <a:extLst>
              <a:ext uri="{FF2B5EF4-FFF2-40B4-BE49-F238E27FC236}">
                <a16:creationId xmlns:a16="http://schemas.microsoft.com/office/drawing/2014/main" id="{E18FA840-D6D5-16AF-F927-59CC8F016E3F}"/>
              </a:ext>
            </a:extLst>
          </p:cNvPr>
          <p:cNvCxnSpPr>
            <a:cxnSpLocks/>
            <a:stCxn id="19" idx="3"/>
            <a:endCxn id="20" idx="2"/>
          </p:cNvCxnSpPr>
          <p:nvPr/>
        </p:nvCxnSpPr>
        <p:spPr>
          <a:xfrm>
            <a:off x="4144984" y="3059605"/>
            <a:ext cx="8754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Flowchart: Data 4">
            <a:extLst>
              <a:ext uri="{FF2B5EF4-FFF2-40B4-BE49-F238E27FC236}">
                <a16:creationId xmlns:a16="http://schemas.microsoft.com/office/drawing/2014/main" id="{E7E3FC96-7C46-B78B-B926-8183673F2AF1}"/>
              </a:ext>
            </a:extLst>
          </p:cNvPr>
          <p:cNvSpPr/>
          <p:nvPr/>
        </p:nvSpPr>
        <p:spPr>
          <a:xfrm>
            <a:off x="408110" y="3740711"/>
            <a:ext cx="2208090" cy="641740"/>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Username</a:t>
            </a:r>
            <a:endParaRPr lang="en-US" dirty="0"/>
          </a:p>
        </p:txBody>
      </p:sp>
      <p:cxnSp>
        <p:nvCxnSpPr>
          <p:cNvPr id="16" name="Straight Arrow Connector 15">
            <a:extLst>
              <a:ext uri="{FF2B5EF4-FFF2-40B4-BE49-F238E27FC236}">
                <a16:creationId xmlns:a16="http://schemas.microsoft.com/office/drawing/2014/main" id="{C86F2BA8-3187-C547-978E-8BA6A4F7203E}"/>
              </a:ext>
            </a:extLst>
          </p:cNvPr>
          <p:cNvCxnSpPr>
            <a:cxnSpLocks/>
            <a:stCxn id="20" idx="6"/>
            <a:endCxn id="25" idx="1"/>
          </p:cNvCxnSpPr>
          <p:nvPr/>
        </p:nvCxnSpPr>
        <p:spPr>
          <a:xfrm>
            <a:off x="5415798" y="3059605"/>
            <a:ext cx="507543" cy="11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lowchart: Summing Junction 19">
            <a:extLst>
              <a:ext uri="{FF2B5EF4-FFF2-40B4-BE49-F238E27FC236}">
                <a16:creationId xmlns:a16="http://schemas.microsoft.com/office/drawing/2014/main" id="{1363E30B-59A7-3156-CE99-63DEFCC21774}"/>
              </a:ext>
            </a:extLst>
          </p:cNvPr>
          <p:cNvSpPr/>
          <p:nvPr/>
        </p:nvSpPr>
        <p:spPr>
          <a:xfrm>
            <a:off x="5020421" y="2870902"/>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Alternative Process 24">
            <a:extLst>
              <a:ext uri="{FF2B5EF4-FFF2-40B4-BE49-F238E27FC236}">
                <a16:creationId xmlns:a16="http://schemas.microsoft.com/office/drawing/2014/main" id="{E7D0D555-AF4E-42DA-D1E7-291204B146B4}"/>
              </a:ext>
            </a:extLst>
          </p:cNvPr>
          <p:cNvSpPr/>
          <p:nvPr/>
        </p:nvSpPr>
        <p:spPr>
          <a:xfrm>
            <a:off x="5923341" y="2542825"/>
            <a:ext cx="1277583" cy="105627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Double Hash</a:t>
            </a:r>
            <a:r>
              <a:rPr lang="en-US" b="1" dirty="0">
                <a:solidFill>
                  <a:schemeClr val="tx1"/>
                </a:solidFill>
              </a:rPr>
              <a:t> Function</a:t>
            </a:r>
            <a:endParaRPr lang="en-GB" b="1" dirty="0">
              <a:solidFill>
                <a:schemeClr val="tx1"/>
              </a:solidFill>
            </a:endParaRPr>
          </a:p>
        </p:txBody>
      </p:sp>
      <p:cxnSp>
        <p:nvCxnSpPr>
          <p:cNvPr id="29" name="Straight Arrow Connector 28">
            <a:extLst>
              <a:ext uri="{FF2B5EF4-FFF2-40B4-BE49-F238E27FC236}">
                <a16:creationId xmlns:a16="http://schemas.microsoft.com/office/drawing/2014/main" id="{BF1788BD-A23F-D025-970D-54A51C7779B5}"/>
              </a:ext>
            </a:extLst>
          </p:cNvPr>
          <p:cNvCxnSpPr>
            <a:cxnSpLocks/>
            <a:endCxn id="20" idx="0"/>
          </p:cNvCxnSpPr>
          <p:nvPr/>
        </p:nvCxnSpPr>
        <p:spPr>
          <a:xfrm>
            <a:off x="5207568" y="2306901"/>
            <a:ext cx="10542" cy="564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50" name="Table 49">
            <a:extLst>
              <a:ext uri="{FF2B5EF4-FFF2-40B4-BE49-F238E27FC236}">
                <a16:creationId xmlns:a16="http://schemas.microsoft.com/office/drawing/2014/main" id="{D31E3A7A-BA09-2161-A9A6-C39673656838}"/>
              </a:ext>
            </a:extLst>
          </p:cNvPr>
          <p:cNvGraphicFramePr>
            <a:graphicFrameLocks noGrp="1"/>
          </p:cNvGraphicFramePr>
          <p:nvPr>
            <p:extLst>
              <p:ext uri="{D42A27DB-BD31-4B8C-83A1-F6EECF244321}">
                <p14:modId xmlns:p14="http://schemas.microsoft.com/office/powerpoint/2010/main" val="208918436"/>
              </p:ext>
            </p:extLst>
          </p:nvPr>
        </p:nvGraphicFramePr>
        <p:xfrm>
          <a:off x="2775678" y="5039038"/>
          <a:ext cx="5473257" cy="1112520"/>
        </p:xfrm>
        <a:graphic>
          <a:graphicData uri="http://schemas.openxmlformats.org/drawingml/2006/table">
            <a:tbl>
              <a:tblPr firstRow="1" bandRow="1">
                <a:tableStyleId>{1FECB4D8-DB02-4DC6-A0A2-4F2EBAE1DC90}</a:tableStyleId>
              </a:tblPr>
              <a:tblGrid>
                <a:gridCol w="664591">
                  <a:extLst>
                    <a:ext uri="{9D8B030D-6E8A-4147-A177-3AD203B41FA5}">
                      <a16:colId xmlns:a16="http://schemas.microsoft.com/office/drawing/2014/main" val="3354561061"/>
                    </a:ext>
                  </a:extLst>
                </a:gridCol>
                <a:gridCol w="1125855">
                  <a:extLst>
                    <a:ext uri="{9D8B030D-6E8A-4147-A177-3AD203B41FA5}">
                      <a16:colId xmlns:a16="http://schemas.microsoft.com/office/drawing/2014/main" val="1327024955"/>
                    </a:ext>
                  </a:extLst>
                </a:gridCol>
                <a:gridCol w="1082993">
                  <a:extLst>
                    <a:ext uri="{9D8B030D-6E8A-4147-A177-3AD203B41FA5}">
                      <a16:colId xmlns:a16="http://schemas.microsoft.com/office/drawing/2014/main" val="2178909165"/>
                    </a:ext>
                  </a:extLst>
                </a:gridCol>
                <a:gridCol w="1425385">
                  <a:extLst>
                    <a:ext uri="{9D8B030D-6E8A-4147-A177-3AD203B41FA5}">
                      <a16:colId xmlns:a16="http://schemas.microsoft.com/office/drawing/2014/main" val="3546441061"/>
                    </a:ext>
                  </a:extLst>
                </a:gridCol>
                <a:gridCol w="1174433">
                  <a:extLst>
                    <a:ext uri="{9D8B030D-6E8A-4147-A177-3AD203B41FA5}">
                      <a16:colId xmlns:a16="http://schemas.microsoft.com/office/drawing/2014/main" val="2223275630"/>
                    </a:ext>
                  </a:extLst>
                </a:gridCol>
              </a:tblGrid>
              <a:tr h="370840">
                <a:tc>
                  <a:txBody>
                    <a:bodyPr/>
                    <a:lstStyle/>
                    <a:p>
                      <a:r>
                        <a:rPr lang="en-US" sz="1400" dirty="0"/>
                        <a:t>User</a:t>
                      </a:r>
                      <a:endParaRPr lang="en-IN" sz="1400" dirty="0"/>
                    </a:p>
                  </a:txBody>
                  <a:tcPr/>
                </a:tc>
                <a:tc>
                  <a:txBody>
                    <a:bodyPr/>
                    <a:lstStyle/>
                    <a:p>
                      <a:r>
                        <a:rPr lang="en-US" sz="1400" dirty="0"/>
                        <a:t>KDF Salt</a:t>
                      </a:r>
                      <a:endParaRPr lang="en-IN" sz="1400" dirty="0"/>
                    </a:p>
                  </a:txBody>
                  <a:tcPr/>
                </a:tc>
                <a:tc>
                  <a:txBody>
                    <a:bodyPr/>
                    <a:lstStyle/>
                    <a:p>
                      <a:r>
                        <a:rPr lang="en-US" sz="1400" dirty="0"/>
                        <a:t>Main Salt</a:t>
                      </a:r>
                      <a:endParaRPr lang="en-IN" sz="1400" dirty="0"/>
                    </a:p>
                  </a:txBody>
                  <a:tcPr/>
                </a:tc>
                <a:tc>
                  <a:txBody>
                    <a:bodyPr/>
                    <a:lstStyle/>
                    <a:p>
                      <a:r>
                        <a:rPr lang="en-US" sz="1400" dirty="0"/>
                        <a:t>Encrypted Hash</a:t>
                      </a:r>
                      <a:endParaRPr lang="en-IN" sz="1400" dirty="0"/>
                    </a:p>
                  </a:txBody>
                  <a:tcPr/>
                </a:tc>
                <a:tc>
                  <a:txBody>
                    <a:bodyPr/>
                    <a:lstStyle/>
                    <a:p>
                      <a:r>
                        <a:rPr lang="en-US" sz="1400" dirty="0"/>
                        <a:t>Credit Value</a:t>
                      </a:r>
                      <a:endParaRPr lang="en-IN" sz="1400" dirty="0"/>
                    </a:p>
                  </a:txBody>
                  <a:tcPr/>
                </a:tc>
                <a:extLst>
                  <a:ext uri="{0D108BD9-81ED-4DB2-BD59-A6C34878D82A}">
                    <a16:rowId xmlns:a16="http://schemas.microsoft.com/office/drawing/2014/main" val="1402240970"/>
                  </a:ext>
                </a:extLst>
              </a:tr>
              <a:tr h="370840">
                <a:tc>
                  <a:txBody>
                    <a:bodyPr/>
                    <a:lstStyle/>
                    <a:p>
                      <a:r>
                        <a:rPr lang="en-US" sz="1400" dirty="0"/>
                        <a:t>Sakthi</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M+z"#0b&gt;f]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zE6tOSiMr&lt;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f58d596063…</a:t>
                      </a:r>
                    </a:p>
                  </a:txBody>
                  <a:tcPr/>
                </a:tc>
                <a:tc>
                  <a:txBody>
                    <a:bodyPr/>
                    <a:lstStyle/>
                    <a:p>
                      <a:r>
                        <a:rPr lang="en-US" sz="1400" dirty="0"/>
                        <a:t>10000.0</a:t>
                      </a:r>
                      <a:endParaRPr lang="en-IN" sz="1400" dirty="0"/>
                    </a:p>
                  </a:txBody>
                  <a:tcPr/>
                </a:tc>
                <a:extLst>
                  <a:ext uri="{0D108BD9-81ED-4DB2-BD59-A6C34878D82A}">
                    <a16:rowId xmlns:a16="http://schemas.microsoft.com/office/drawing/2014/main" val="216429028"/>
                  </a:ext>
                </a:extLst>
              </a:tr>
              <a:tr h="370840">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extLst>
                  <a:ext uri="{0D108BD9-81ED-4DB2-BD59-A6C34878D82A}">
                    <a16:rowId xmlns:a16="http://schemas.microsoft.com/office/drawing/2014/main" val="1261192069"/>
                  </a:ext>
                </a:extLst>
              </a:tr>
            </a:tbl>
          </a:graphicData>
        </a:graphic>
      </p:graphicFrame>
      <p:cxnSp>
        <p:nvCxnSpPr>
          <p:cNvPr id="51" name="Straight Arrow Connector 50">
            <a:extLst>
              <a:ext uri="{FF2B5EF4-FFF2-40B4-BE49-F238E27FC236}">
                <a16:creationId xmlns:a16="http://schemas.microsoft.com/office/drawing/2014/main" id="{C1913220-3522-9EC7-A113-A14EB89D84CC}"/>
              </a:ext>
            </a:extLst>
          </p:cNvPr>
          <p:cNvCxnSpPr>
            <a:cxnSpLocks/>
            <a:stCxn id="5" idx="5"/>
          </p:cNvCxnSpPr>
          <p:nvPr/>
        </p:nvCxnSpPr>
        <p:spPr>
          <a:xfrm>
            <a:off x="2395391" y="4061581"/>
            <a:ext cx="590566" cy="931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7A42B188-C5B3-75D2-DD39-09C21E200CC1}"/>
              </a:ext>
            </a:extLst>
          </p:cNvPr>
          <p:cNvCxnSpPr>
            <a:cxnSpLocks/>
            <a:stCxn id="19" idx="2"/>
          </p:cNvCxnSpPr>
          <p:nvPr/>
        </p:nvCxnSpPr>
        <p:spPr>
          <a:xfrm>
            <a:off x="3600274" y="3655836"/>
            <a:ext cx="382582" cy="1383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0F7E88C-90F0-40B2-8876-EFEFC073956B}"/>
              </a:ext>
            </a:extLst>
          </p:cNvPr>
          <p:cNvCxnSpPr>
            <a:cxnSpLocks/>
            <a:stCxn id="65" idx="3"/>
          </p:cNvCxnSpPr>
          <p:nvPr/>
        </p:nvCxnSpPr>
        <p:spPr>
          <a:xfrm>
            <a:off x="4922466" y="2306902"/>
            <a:ext cx="0" cy="2732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3206D23F-5E73-3BC9-B6B6-83471DE92636}"/>
              </a:ext>
            </a:extLst>
          </p:cNvPr>
          <p:cNvCxnSpPr>
            <a:cxnSpLocks/>
            <a:stCxn id="31" idx="3"/>
          </p:cNvCxnSpPr>
          <p:nvPr/>
        </p:nvCxnSpPr>
        <p:spPr>
          <a:xfrm flipH="1">
            <a:off x="6299041" y="3562640"/>
            <a:ext cx="4041762" cy="1476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Flowchart: Data 64">
            <a:extLst>
              <a:ext uri="{FF2B5EF4-FFF2-40B4-BE49-F238E27FC236}">
                <a16:creationId xmlns:a16="http://schemas.microsoft.com/office/drawing/2014/main" id="{F0206B82-EB4A-D0EA-0AE9-B3431E094A40}"/>
              </a:ext>
            </a:extLst>
          </p:cNvPr>
          <p:cNvSpPr/>
          <p:nvPr/>
        </p:nvSpPr>
        <p:spPr>
          <a:xfrm>
            <a:off x="4240306" y="1697961"/>
            <a:ext cx="1705399" cy="60894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Salt Value</a:t>
            </a:r>
            <a:endParaRPr lang="en-US" dirty="0">
              <a:solidFill>
                <a:schemeClr val="tx1"/>
              </a:solidFill>
            </a:endParaRPr>
          </a:p>
        </p:txBody>
      </p:sp>
      <p:pic>
        <p:nvPicPr>
          <p:cNvPr id="80" name="Picture 79">
            <a:extLst>
              <a:ext uri="{FF2B5EF4-FFF2-40B4-BE49-F238E27FC236}">
                <a16:creationId xmlns:a16="http://schemas.microsoft.com/office/drawing/2014/main" id="{D797DC6D-D3B3-744A-4808-C367D01107F4}"/>
              </a:ext>
            </a:extLst>
          </p:cNvPr>
          <p:cNvPicPr>
            <a:picLocks noChangeAspect="1"/>
          </p:cNvPicPr>
          <p:nvPr/>
        </p:nvPicPr>
        <p:blipFill>
          <a:blip r:embed="rId2"/>
          <a:stretch>
            <a:fillRect/>
          </a:stretch>
        </p:blipFill>
        <p:spPr>
          <a:xfrm>
            <a:off x="1953041" y="5198229"/>
            <a:ext cx="823171" cy="898005"/>
          </a:xfrm>
          <a:prstGeom prst="rect">
            <a:avLst/>
          </a:prstGeom>
          <a:effectLst>
            <a:outerShdw blurRad="50800" dist="38100" dir="2700000" algn="tl" rotWithShape="0">
              <a:prstClr val="black">
                <a:alpha val="40000"/>
              </a:prstClr>
            </a:outerShdw>
          </a:effectLst>
        </p:spPr>
      </p:pic>
      <p:sp>
        <p:nvSpPr>
          <p:cNvPr id="57" name="Flowchart: Alternative Process 18">
            <a:extLst>
              <a:ext uri="{FF2B5EF4-FFF2-40B4-BE49-F238E27FC236}">
                <a16:creationId xmlns:a16="http://schemas.microsoft.com/office/drawing/2014/main" id="{639057A9-96E0-DCD6-8B94-C36546AD112F}"/>
              </a:ext>
            </a:extLst>
          </p:cNvPr>
          <p:cNvSpPr/>
          <p:nvPr/>
        </p:nvSpPr>
        <p:spPr>
          <a:xfrm>
            <a:off x="7612314" y="2451823"/>
            <a:ext cx="1605328" cy="12382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Advanced Encryption Standard (AES)</a:t>
            </a:r>
          </a:p>
          <a:p>
            <a:pPr algn="ctr"/>
            <a:r>
              <a:rPr lang="en-GB" sz="1400" dirty="0">
                <a:solidFill>
                  <a:schemeClr val="tx1"/>
                </a:solidFill>
              </a:rPr>
              <a:t>Encrypt</a:t>
            </a:r>
            <a:endParaRPr lang="en-US" sz="1400" dirty="0"/>
          </a:p>
        </p:txBody>
      </p:sp>
      <p:cxnSp>
        <p:nvCxnSpPr>
          <p:cNvPr id="61" name="Straight Arrow Connector 60">
            <a:extLst>
              <a:ext uri="{FF2B5EF4-FFF2-40B4-BE49-F238E27FC236}">
                <a16:creationId xmlns:a16="http://schemas.microsoft.com/office/drawing/2014/main" id="{7FACE42F-B17F-FAA6-9FC0-3E00C0F80C38}"/>
              </a:ext>
            </a:extLst>
          </p:cNvPr>
          <p:cNvCxnSpPr>
            <a:cxnSpLocks/>
            <a:stCxn id="57" idx="3"/>
            <a:endCxn id="31" idx="2"/>
          </p:cNvCxnSpPr>
          <p:nvPr/>
        </p:nvCxnSpPr>
        <p:spPr>
          <a:xfrm flipV="1">
            <a:off x="9217642" y="3059605"/>
            <a:ext cx="511913" cy="113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Flowchart: Data 67">
            <a:extLst>
              <a:ext uri="{FF2B5EF4-FFF2-40B4-BE49-F238E27FC236}">
                <a16:creationId xmlns:a16="http://schemas.microsoft.com/office/drawing/2014/main" id="{BDF9FA9C-4B86-F147-1C64-A5FE2BF712E1}"/>
              </a:ext>
            </a:extLst>
          </p:cNvPr>
          <p:cNvSpPr/>
          <p:nvPr/>
        </p:nvSpPr>
        <p:spPr>
          <a:xfrm>
            <a:off x="7562278" y="1578813"/>
            <a:ext cx="1705399" cy="60894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Key Value</a:t>
            </a:r>
            <a:endParaRPr lang="en-US" dirty="0">
              <a:solidFill>
                <a:schemeClr val="tx1"/>
              </a:solidFill>
            </a:endParaRPr>
          </a:p>
        </p:txBody>
      </p:sp>
      <p:cxnSp>
        <p:nvCxnSpPr>
          <p:cNvPr id="70" name="Straight Arrow Connector 69">
            <a:extLst>
              <a:ext uri="{FF2B5EF4-FFF2-40B4-BE49-F238E27FC236}">
                <a16:creationId xmlns:a16="http://schemas.microsoft.com/office/drawing/2014/main" id="{459EFA66-308A-9871-1C28-9215E7C6F2FC}"/>
              </a:ext>
            </a:extLst>
          </p:cNvPr>
          <p:cNvCxnSpPr>
            <a:cxnSpLocks/>
            <a:stCxn id="68" idx="4"/>
            <a:endCxn id="57" idx="0"/>
          </p:cNvCxnSpPr>
          <p:nvPr/>
        </p:nvCxnSpPr>
        <p:spPr>
          <a:xfrm>
            <a:off x="8414978" y="2187754"/>
            <a:ext cx="0" cy="264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8E205C16-25C5-7E58-A0F4-505F5A4FC1F6}"/>
              </a:ext>
            </a:extLst>
          </p:cNvPr>
          <p:cNvCxnSpPr>
            <a:cxnSpLocks/>
            <a:stCxn id="68" idx="0"/>
            <a:endCxn id="81" idx="1"/>
          </p:cNvCxnSpPr>
          <p:nvPr/>
        </p:nvCxnSpPr>
        <p:spPr>
          <a:xfrm flipV="1">
            <a:off x="8585517" y="1266984"/>
            <a:ext cx="1061673" cy="31182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Flowchart: Predefined Process 80">
            <a:extLst>
              <a:ext uri="{FF2B5EF4-FFF2-40B4-BE49-F238E27FC236}">
                <a16:creationId xmlns:a16="http://schemas.microsoft.com/office/drawing/2014/main" id="{72888B4D-5F94-61F6-8C83-D02293085F78}"/>
              </a:ext>
            </a:extLst>
          </p:cNvPr>
          <p:cNvSpPr/>
          <p:nvPr/>
        </p:nvSpPr>
        <p:spPr>
          <a:xfrm>
            <a:off x="9647190" y="416540"/>
            <a:ext cx="2071786" cy="1700888"/>
          </a:xfrm>
          <a:prstGeom prst="flowChartPredefinedProcess">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Hardware Security Module (HSM)</a:t>
            </a:r>
          </a:p>
          <a:p>
            <a:pPr algn="ctr"/>
            <a:r>
              <a:rPr lang="en-US" dirty="0">
                <a:solidFill>
                  <a:sysClr val="windowText" lastClr="000000"/>
                </a:solidFill>
              </a:rPr>
              <a:t>or</a:t>
            </a:r>
            <a:r>
              <a:rPr lang="en-US" b="1" dirty="0">
                <a:solidFill>
                  <a:sysClr val="windowText" lastClr="000000"/>
                </a:solidFill>
              </a:rPr>
              <a:t> Key Manager</a:t>
            </a:r>
            <a:endParaRPr lang="en-IN" b="1" dirty="0">
              <a:solidFill>
                <a:sysClr val="windowText" lastClr="000000"/>
              </a:solidFill>
            </a:endParaRPr>
          </a:p>
        </p:txBody>
      </p:sp>
      <p:sp>
        <p:nvSpPr>
          <p:cNvPr id="3" name="TextBox 2">
            <a:extLst>
              <a:ext uri="{FF2B5EF4-FFF2-40B4-BE49-F238E27FC236}">
                <a16:creationId xmlns:a16="http://schemas.microsoft.com/office/drawing/2014/main" id="{FFC28D22-E499-B44D-86CE-3D48F888956A}"/>
              </a:ext>
            </a:extLst>
          </p:cNvPr>
          <p:cNvSpPr txBox="1"/>
          <p:nvPr/>
        </p:nvSpPr>
        <p:spPr>
          <a:xfrm>
            <a:off x="4729196" y="3233106"/>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
        <p:nvSpPr>
          <p:cNvPr id="4" name="TextBox 3">
            <a:extLst>
              <a:ext uri="{FF2B5EF4-FFF2-40B4-BE49-F238E27FC236}">
                <a16:creationId xmlns:a16="http://schemas.microsoft.com/office/drawing/2014/main" id="{47954E60-EA94-D723-FF46-1786BC7266C3}"/>
              </a:ext>
            </a:extLst>
          </p:cNvPr>
          <p:cNvSpPr txBox="1"/>
          <p:nvPr/>
        </p:nvSpPr>
        <p:spPr>
          <a:xfrm>
            <a:off x="3754222" y="4143303"/>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KDF Salt</a:t>
            </a:r>
            <a:endParaRPr lang="en-US" dirty="0"/>
          </a:p>
        </p:txBody>
      </p:sp>
      <p:sp>
        <p:nvSpPr>
          <p:cNvPr id="6" name="TextBox 5">
            <a:extLst>
              <a:ext uri="{FF2B5EF4-FFF2-40B4-BE49-F238E27FC236}">
                <a16:creationId xmlns:a16="http://schemas.microsoft.com/office/drawing/2014/main" id="{A29EA0D9-B906-A869-9F6B-6BFDB1A02F3F}"/>
              </a:ext>
            </a:extLst>
          </p:cNvPr>
          <p:cNvSpPr txBox="1"/>
          <p:nvPr/>
        </p:nvSpPr>
        <p:spPr>
          <a:xfrm>
            <a:off x="4082416" y="3043997"/>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KDF key</a:t>
            </a:r>
            <a:endParaRPr lang="en-US" dirty="0"/>
          </a:p>
        </p:txBody>
      </p:sp>
    </p:spTree>
    <p:extLst>
      <p:ext uri="{BB962C8B-B14F-4D97-AF65-F5344CB8AC3E}">
        <p14:creationId xmlns:p14="http://schemas.microsoft.com/office/powerpoint/2010/main" val="52078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946999" y="503859"/>
            <a:ext cx="8421688" cy="569861"/>
          </a:xfrm>
        </p:spPr>
        <p:txBody>
          <a:bodyPr>
            <a:noAutofit/>
          </a:bodyPr>
          <a:lstStyle/>
          <a:p>
            <a:r>
              <a:rPr lang="en-GB" sz="3600" b="1" dirty="0"/>
              <a:t>Implemented Idea</a:t>
            </a:r>
            <a:endParaRPr lang="en-US" sz="3600" dirty="0"/>
          </a:p>
        </p:txBody>
      </p:sp>
      <p:sp>
        <p:nvSpPr>
          <p:cNvPr id="8" name="Flowchart: Data 7">
            <a:extLst>
              <a:ext uri="{FF2B5EF4-FFF2-40B4-BE49-F238E27FC236}">
                <a16:creationId xmlns:a16="http://schemas.microsoft.com/office/drawing/2014/main" id="{8C4DDCFC-BED2-4B1F-2EB5-C263981D4F4E}"/>
              </a:ext>
            </a:extLst>
          </p:cNvPr>
          <p:cNvSpPr/>
          <p:nvPr/>
        </p:nvSpPr>
        <p:spPr>
          <a:xfrm>
            <a:off x="796911" y="2756363"/>
            <a:ext cx="1963062" cy="575268"/>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Password Plaintext</a:t>
            </a:r>
            <a:endParaRPr lang="en-US" dirty="0"/>
          </a:p>
        </p:txBody>
      </p:sp>
      <p:sp>
        <p:nvSpPr>
          <p:cNvPr id="26" name="TextBox 25">
            <a:extLst>
              <a:ext uri="{FF2B5EF4-FFF2-40B4-BE49-F238E27FC236}">
                <a16:creationId xmlns:a16="http://schemas.microsoft.com/office/drawing/2014/main" id="{26B445B3-CFB9-3249-7C0F-9A98DDA2D7DB}"/>
              </a:ext>
            </a:extLst>
          </p:cNvPr>
          <p:cNvSpPr txBox="1"/>
          <p:nvPr/>
        </p:nvSpPr>
        <p:spPr>
          <a:xfrm>
            <a:off x="9430067" y="5624131"/>
            <a:ext cx="18772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t>Final Flowchart</a:t>
            </a:r>
            <a:endParaRPr lang="en-US" dirty="0"/>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3055564" y="2463374"/>
            <a:ext cx="1089420" cy="119246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Key Derivation Function</a:t>
            </a:r>
          </a:p>
          <a:p>
            <a:pPr algn="ctr"/>
            <a:r>
              <a:rPr lang="en-GB" sz="1400" b="1" dirty="0">
                <a:solidFill>
                  <a:schemeClr val="tx1"/>
                </a:solidFill>
              </a:rPr>
              <a:t>(KDF)</a:t>
            </a:r>
            <a:endParaRPr lang="en-US" sz="1400" dirty="0"/>
          </a:p>
        </p:txBody>
      </p:sp>
      <p:cxnSp>
        <p:nvCxnSpPr>
          <p:cNvPr id="23" name="Straight Arrow Connector 22">
            <a:extLst>
              <a:ext uri="{FF2B5EF4-FFF2-40B4-BE49-F238E27FC236}">
                <a16:creationId xmlns:a16="http://schemas.microsoft.com/office/drawing/2014/main" id="{9E44057B-07B4-81F6-DC13-653AE61EB93F}"/>
              </a:ext>
            </a:extLst>
          </p:cNvPr>
          <p:cNvCxnSpPr>
            <a:cxnSpLocks/>
            <a:stCxn id="8" idx="5"/>
          </p:cNvCxnSpPr>
          <p:nvPr/>
        </p:nvCxnSpPr>
        <p:spPr>
          <a:xfrm>
            <a:off x="2563667" y="3043997"/>
            <a:ext cx="487023" cy="18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a:stCxn id="25" idx="3"/>
            <a:endCxn id="57" idx="1"/>
          </p:cNvCxnSpPr>
          <p:nvPr/>
        </p:nvCxnSpPr>
        <p:spPr>
          <a:xfrm flipV="1">
            <a:off x="7200924" y="3070963"/>
            <a:ext cx="43780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Flowchart: Data 30">
            <a:extLst>
              <a:ext uri="{FF2B5EF4-FFF2-40B4-BE49-F238E27FC236}">
                <a16:creationId xmlns:a16="http://schemas.microsoft.com/office/drawing/2014/main" id="{C787EE58-0E96-CD3F-78B2-2C570DD5472A}"/>
              </a:ext>
            </a:extLst>
          </p:cNvPr>
          <p:cNvSpPr/>
          <p:nvPr/>
        </p:nvSpPr>
        <p:spPr>
          <a:xfrm>
            <a:off x="9525806" y="2556570"/>
            <a:ext cx="2037492" cy="1006070"/>
          </a:xfrm>
          <a:prstGeom prst="flowChartInputOutput">
            <a:avLst/>
          </a:prstGeom>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Encrypted Hash Value</a:t>
            </a:r>
            <a:endParaRPr lang="en-US" dirty="0">
              <a:solidFill>
                <a:schemeClr val="tx1"/>
              </a:solidFill>
            </a:endParaRPr>
          </a:p>
        </p:txBody>
      </p:sp>
      <p:cxnSp>
        <p:nvCxnSpPr>
          <p:cNvPr id="32" name="Straight Arrow Connector 31">
            <a:extLst>
              <a:ext uri="{FF2B5EF4-FFF2-40B4-BE49-F238E27FC236}">
                <a16:creationId xmlns:a16="http://schemas.microsoft.com/office/drawing/2014/main" id="{E18FA840-D6D5-16AF-F927-59CC8F016E3F}"/>
              </a:ext>
            </a:extLst>
          </p:cNvPr>
          <p:cNvCxnSpPr>
            <a:cxnSpLocks/>
            <a:stCxn id="19" idx="3"/>
            <a:endCxn id="20" idx="2"/>
          </p:cNvCxnSpPr>
          <p:nvPr/>
        </p:nvCxnSpPr>
        <p:spPr>
          <a:xfrm>
            <a:off x="4144984" y="3059605"/>
            <a:ext cx="8754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Flowchart: Data 4">
            <a:extLst>
              <a:ext uri="{FF2B5EF4-FFF2-40B4-BE49-F238E27FC236}">
                <a16:creationId xmlns:a16="http://schemas.microsoft.com/office/drawing/2014/main" id="{E7E3FC96-7C46-B78B-B926-8183673F2AF1}"/>
              </a:ext>
            </a:extLst>
          </p:cNvPr>
          <p:cNvSpPr/>
          <p:nvPr/>
        </p:nvSpPr>
        <p:spPr>
          <a:xfrm>
            <a:off x="408110" y="3740711"/>
            <a:ext cx="2208090" cy="641740"/>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Username</a:t>
            </a:r>
            <a:endParaRPr lang="en-US" dirty="0"/>
          </a:p>
        </p:txBody>
      </p:sp>
      <p:cxnSp>
        <p:nvCxnSpPr>
          <p:cNvPr id="16" name="Straight Arrow Connector 15">
            <a:extLst>
              <a:ext uri="{FF2B5EF4-FFF2-40B4-BE49-F238E27FC236}">
                <a16:creationId xmlns:a16="http://schemas.microsoft.com/office/drawing/2014/main" id="{C86F2BA8-3187-C547-978E-8BA6A4F7203E}"/>
              </a:ext>
            </a:extLst>
          </p:cNvPr>
          <p:cNvCxnSpPr>
            <a:cxnSpLocks/>
            <a:stCxn id="20" idx="6"/>
            <a:endCxn id="25" idx="1"/>
          </p:cNvCxnSpPr>
          <p:nvPr/>
        </p:nvCxnSpPr>
        <p:spPr>
          <a:xfrm>
            <a:off x="5415798" y="3059605"/>
            <a:ext cx="507543" cy="11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lowchart: Summing Junction 19">
            <a:extLst>
              <a:ext uri="{FF2B5EF4-FFF2-40B4-BE49-F238E27FC236}">
                <a16:creationId xmlns:a16="http://schemas.microsoft.com/office/drawing/2014/main" id="{1363E30B-59A7-3156-CE99-63DEFCC21774}"/>
              </a:ext>
            </a:extLst>
          </p:cNvPr>
          <p:cNvSpPr/>
          <p:nvPr/>
        </p:nvSpPr>
        <p:spPr>
          <a:xfrm>
            <a:off x="5020421" y="2870902"/>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Alternative Process 24">
            <a:extLst>
              <a:ext uri="{FF2B5EF4-FFF2-40B4-BE49-F238E27FC236}">
                <a16:creationId xmlns:a16="http://schemas.microsoft.com/office/drawing/2014/main" id="{E7D0D555-AF4E-42DA-D1E7-291204B146B4}"/>
              </a:ext>
            </a:extLst>
          </p:cNvPr>
          <p:cNvSpPr/>
          <p:nvPr/>
        </p:nvSpPr>
        <p:spPr>
          <a:xfrm>
            <a:off x="5923341" y="2542825"/>
            <a:ext cx="1277583" cy="105627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Double Hash</a:t>
            </a:r>
            <a:r>
              <a:rPr lang="en-US" b="1" dirty="0">
                <a:solidFill>
                  <a:schemeClr val="tx1"/>
                </a:solidFill>
              </a:rPr>
              <a:t> Function</a:t>
            </a:r>
            <a:endParaRPr lang="en-GB" b="1" dirty="0">
              <a:solidFill>
                <a:schemeClr val="tx1"/>
              </a:solidFill>
            </a:endParaRPr>
          </a:p>
        </p:txBody>
      </p:sp>
      <p:cxnSp>
        <p:nvCxnSpPr>
          <p:cNvPr id="29" name="Straight Arrow Connector 28">
            <a:extLst>
              <a:ext uri="{FF2B5EF4-FFF2-40B4-BE49-F238E27FC236}">
                <a16:creationId xmlns:a16="http://schemas.microsoft.com/office/drawing/2014/main" id="{BF1788BD-A23F-D025-970D-54A51C7779B5}"/>
              </a:ext>
            </a:extLst>
          </p:cNvPr>
          <p:cNvCxnSpPr>
            <a:cxnSpLocks/>
            <a:endCxn id="20" idx="0"/>
          </p:cNvCxnSpPr>
          <p:nvPr/>
        </p:nvCxnSpPr>
        <p:spPr>
          <a:xfrm>
            <a:off x="5207568" y="2306901"/>
            <a:ext cx="10542" cy="5640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50" name="Table 49">
            <a:extLst>
              <a:ext uri="{FF2B5EF4-FFF2-40B4-BE49-F238E27FC236}">
                <a16:creationId xmlns:a16="http://schemas.microsoft.com/office/drawing/2014/main" id="{D31E3A7A-BA09-2161-A9A6-C39673656838}"/>
              </a:ext>
            </a:extLst>
          </p:cNvPr>
          <p:cNvGraphicFramePr>
            <a:graphicFrameLocks noGrp="1"/>
          </p:cNvGraphicFramePr>
          <p:nvPr>
            <p:extLst>
              <p:ext uri="{D42A27DB-BD31-4B8C-83A1-F6EECF244321}">
                <p14:modId xmlns:p14="http://schemas.microsoft.com/office/powerpoint/2010/main" val="4050983277"/>
              </p:ext>
            </p:extLst>
          </p:nvPr>
        </p:nvGraphicFramePr>
        <p:xfrm>
          <a:off x="3156331" y="5038537"/>
          <a:ext cx="5473257" cy="1112520"/>
        </p:xfrm>
        <a:graphic>
          <a:graphicData uri="http://schemas.openxmlformats.org/drawingml/2006/table">
            <a:tbl>
              <a:tblPr firstRow="1" bandRow="1">
                <a:tableStyleId>{1FECB4D8-DB02-4DC6-A0A2-4F2EBAE1DC90}</a:tableStyleId>
              </a:tblPr>
              <a:tblGrid>
                <a:gridCol w="664591">
                  <a:extLst>
                    <a:ext uri="{9D8B030D-6E8A-4147-A177-3AD203B41FA5}">
                      <a16:colId xmlns:a16="http://schemas.microsoft.com/office/drawing/2014/main" val="3354561061"/>
                    </a:ext>
                  </a:extLst>
                </a:gridCol>
                <a:gridCol w="1125855">
                  <a:extLst>
                    <a:ext uri="{9D8B030D-6E8A-4147-A177-3AD203B41FA5}">
                      <a16:colId xmlns:a16="http://schemas.microsoft.com/office/drawing/2014/main" val="1327024955"/>
                    </a:ext>
                  </a:extLst>
                </a:gridCol>
                <a:gridCol w="1082993">
                  <a:extLst>
                    <a:ext uri="{9D8B030D-6E8A-4147-A177-3AD203B41FA5}">
                      <a16:colId xmlns:a16="http://schemas.microsoft.com/office/drawing/2014/main" val="2178909165"/>
                    </a:ext>
                  </a:extLst>
                </a:gridCol>
                <a:gridCol w="1425385">
                  <a:extLst>
                    <a:ext uri="{9D8B030D-6E8A-4147-A177-3AD203B41FA5}">
                      <a16:colId xmlns:a16="http://schemas.microsoft.com/office/drawing/2014/main" val="3546441061"/>
                    </a:ext>
                  </a:extLst>
                </a:gridCol>
                <a:gridCol w="1174433">
                  <a:extLst>
                    <a:ext uri="{9D8B030D-6E8A-4147-A177-3AD203B41FA5}">
                      <a16:colId xmlns:a16="http://schemas.microsoft.com/office/drawing/2014/main" val="2223275630"/>
                    </a:ext>
                  </a:extLst>
                </a:gridCol>
              </a:tblGrid>
              <a:tr h="370840">
                <a:tc>
                  <a:txBody>
                    <a:bodyPr/>
                    <a:lstStyle/>
                    <a:p>
                      <a:r>
                        <a:rPr lang="en-US" sz="1400" dirty="0"/>
                        <a:t>User</a:t>
                      </a:r>
                      <a:endParaRPr lang="en-IN" sz="1400" dirty="0"/>
                    </a:p>
                  </a:txBody>
                  <a:tcPr/>
                </a:tc>
                <a:tc>
                  <a:txBody>
                    <a:bodyPr/>
                    <a:lstStyle/>
                    <a:p>
                      <a:r>
                        <a:rPr lang="en-US" sz="1400" dirty="0"/>
                        <a:t>KDF Salt</a:t>
                      </a:r>
                      <a:endParaRPr lang="en-IN" sz="1400" dirty="0"/>
                    </a:p>
                  </a:txBody>
                  <a:tcPr/>
                </a:tc>
                <a:tc>
                  <a:txBody>
                    <a:bodyPr/>
                    <a:lstStyle/>
                    <a:p>
                      <a:r>
                        <a:rPr lang="en-US" sz="1400" dirty="0"/>
                        <a:t>Main Salt</a:t>
                      </a:r>
                      <a:endParaRPr lang="en-IN" sz="1400" dirty="0"/>
                    </a:p>
                  </a:txBody>
                  <a:tcPr/>
                </a:tc>
                <a:tc>
                  <a:txBody>
                    <a:bodyPr/>
                    <a:lstStyle/>
                    <a:p>
                      <a:r>
                        <a:rPr lang="en-US" sz="1400" dirty="0"/>
                        <a:t>Encrypted Hash</a:t>
                      </a:r>
                      <a:endParaRPr lang="en-IN" sz="1400" dirty="0"/>
                    </a:p>
                  </a:txBody>
                  <a:tcPr/>
                </a:tc>
                <a:tc>
                  <a:txBody>
                    <a:bodyPr/>
                    <a:lstStyle/>
                    <a:p>
                      <a:r>
                        <a:rPr lang="en-US" sz="1400" dirty="0"/>
                        <a:t>Credit Value</a:t>
                      </a:r>
                      <a:endParaRPr lang="en-IN" sz="1400" dirty="0"/>
                    </a:p>
                  </a:txBody>
                  <a:tcPr/>
                </a:tc>
                <a:extLst>
                  <a:ext uri="{0D108BD9-81ED-4DB2-BD59-A6C34878D82A}">
                    <a16:rowId xmlns:a16="http://schemas.microsoft.com/office/drawing/2014/main" val="1402240970"/>
                  </a:ext>
                </a:extLst>
              </a:tr>
              <a:tr h="370840">
                <a:tc>
                  <a:txBody>
                    <a:bodyPr/>
                    <a:lstStyle/>
                    <a:p>
                      <a:r>
                        <a:rPr lang="en-US" sz="1400" dirty="0"/>
                        <a:t>Sakthi</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M+z"#0b&gt;f]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zE6tOSiMr&lt;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f58d596063…</a:t>
                      </a:r>
                    </a:p>
                  </a:txBody>
                  <a:tcPr/>
                </a:tc>
                <a:tc>
                  <a:txBody>
                    <a:bodyPr/>
                    <a:lstStyle/>
                    <a:p>
                      <a:r>
                        <a:rPr lang="en-US" sz="1400" dirty="0"/>
                        <a:t>10000.0</a:t>
                      </a:r>
                      <a:endParaRPr lang="en-IN" sz="1400" dirty="0"/>
                    </a:p>
                  </a:txBody>
                  <a:tcPr/>
                </a:tc>
                <a:extLst>
                  <a:ext uri="{0D108BD9-81ED-4DB2-BD59-A6C34878D82A}">
                    <a16:rowId xmlns:a16="http://schemas.microsoft.com/office/drawing/2014/main" val="216429028"/>
                  </a:ext>
                </a:extLst>
              </a:tr>
              <a:tr h="370840">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tc>
                  <a:txBody>
                    <a:bodyPr/>
                    <a:lstStyle/>
                    <a:p>
                      <a:r>
                        <a:rPr lang="en-US" sz="1400" dirty="0"/>
                        <a:t>…</a:t>
                      </a:r>
                      <a:endParaRPr lang="en-IN" sz="1400" dirty="0"/>
                    </a:p>
                  </a:txBody>
                  <a:tcPr/>
                </a:tc>
                <a:extLst>
                  <a:ext uri="{0D108BD9-81ED-4DB2-BD59-A6C34878D82A}">
                    <a16:rowId xmlns:a16="http://schemas.microsoft.com/office/drawing/2014/main" val="1261192069"/>
                  </a:ext>
                </a:extLst>
              </a:tr>
            </a:tbl>
          </a:graphicData>
        </a:graphic>
      </p:graphicFrame>
      <p:cxnSp>
        <p:nvCxnSpPr>
          <p:cNvPr id="51" name="Straight Arrow Connector 50">
            <a:extLst>
              <a:ext uri="{FF2B5EF4-FFF2-40B4-BE49-F238E27FC236}">
                <a16:creationId xmlns:a16="http://schemas.microsoft.com/office/drawing/2014/main" id="{C1913220-3522-9EC7-A113-A14EB89D84CC}"/>
              </a:ext>
            </a:extLst>
          </p:cNvPr>
          <p:cNvCxnSpPr>
            <a:cxnSpLocks/>
            <a:stCxn id="5" idx="5"/>
          </p:cNvCxnSpPr>
          <p:nvPr/>
        </p:nvCxnSpPr>
        <p:spPr>
          <a:xfrm>
            <a:off x="2395391" y="4061581"/>
            <a:ext cx="998291" cy="9745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7A42B188-C5B3-75D2-DD39-09C21E200CC1}"/>
              </a:ext>
            </a:extLst>
          </p:cNvPr>
          <p:cNvCxnSpPr>
            <a:cxnSpLocks/>
            <a:stCxn id="19" idx="2"/>
          </p:cNvCxnSpPr>
          <p:nvPr/>
        </p:nvCxnSpPr>
        <p:spPr>
          <a:xfrm>
            <a:off x="3600274" y="3655836"/>
            <a:ext cx="570890" cy="13803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0F7E88C-90F0-40B2-8876-EFEFC073956B}"/>
              </a:ext>
            </a:extLst>
          </p:cNvPr>
          <p:cNvCxnSpPr>
            <a:cxnSpLocks/>
            <a:stCxn id="65" idx="3"/>
          </p:cNvCxnSpPr>
          <p:nvPr/>
        </p:nvCxnSpPr>
        <p:spPr>
          <a:xfrm>
            <a:off x="4922466" y="2306902"/>
            <a:ext cx="0" cy="272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3206D23F-5E73-3BC9-B6B6-83471DE92636}"/>
              </a:ext>
            </a:extLst>
          </p:cNvPr>
          <p:cNvCxnSpPr>
            <a:cxnSpLocks/>
            <a:stCxn id="31" idx="3"/>
          </p:cNvCxnSpPr>
          <p:nvPr/>
        </p:nvCxnSpPr>
        <p:spPr>
          <a:xfrm flipH="1">
            <a:off x="6751258" y="3562640"/>
            <a:ext cx="3589545" cy="1457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Flowchart: Data 64">
            <a:extLst>
              <a:ext uri="{FF2B5EF4-FFF2-40B4-BE49-F238E27FC236}">
                <a16:creationId xmlns:a16="http://schemas.microsoft.com/office/drawing/2014/main" id="{F0206B82-EB4A-D0EA-0AE9-B3431E094A40}"/>
              </a:ext>
            </a:extLst>
          </p:cNvPr>
          <p:cNvSpPr/>
          <p:nvPr/>
        </p:nvSpPr>
        <p:spPr>
          <a:xfrm>
            <a:off x="4240306" y="1697961"/>
            <a:ext cx="1705399" cy="60894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Salt Value</a:t>
            </a:r>
            <a:endParaRPr lang="en-US" dirty="0">
              <a:solidFill>
                <a:schemeClr val="tx1"/>
              </a:solidFill>
            </a:endParaRPr>
          </a:p>
        </p:txBody>
      </p:sp>
      <p:pic>
        <p:nvPicPr>
          <p:cNvPr id="80" name="Picture 79">
            <a:extLst>
              <a:ext uri="{FF2B5EF4-FFF2-40B4-BE49-F238E27FC236}">
                <a16:creationId xmlns:a16="http://schemas.microsoft.com/office/drawing/2014/main" id="{D797DC6D-D3B3-744A-4808-C367D01107F4}"/>
              </a:ext>
            </a:extLst>
          </p:cNvPr>
          <p:cNvPicPr>
            <a:picLocks noChangeAspect="1"/>
          </p:cNvPicPr>
          <p:nvPr/>
        </p:nvPicPr>
        <p:blipFill>
          <a:blip r:embed="rId2"/>
          <a:stretch>
            <a:fillRect/>
          </a:stretch>
        </p:blipFill>
        <p:spPr>
          <a:xfrm>
            <a:off x="2333694" y="5197728"/>
            <a:ext cx="823171" cy="898005"/>
          </a:xfrm>
          <a:prstGeom prst="rect">
            <a:avLst/>
          </a:prstGeom>
          <a:effectLst>
            <a:outerShdw blurRad="50800" dist="38100" dir="2700000" algn="tl" rotWithShape="0">
              <a:prstClr val="black">
                <a:alpha val="40000"/>
              </a:prstClr>
            </a:outerShdw>
          </a:effectLst>
        </p:spPr>
      </p:pic>
      <p:sp>
        <p:nvSpPr>
          <p:cNvPr id="57" name="Flowchart: Alternative Process 18">
            <a:extLst>
              <a:ext uri="{FF2B5EF4-FFF2-40B4-BE49-F238E27FC236}">
                <a16:creationId xmlns:a16="http://schemas.microsoft.com/office/drawing/2014/main" id="{639057A9-96E0-DCD6-8B94-C36546AD112F}"/>
              </a:ext>
            </a:extLst>
          </p:cNvPr>
          <p:cNvSpPr/>
          <p:nvPr/>
        </p:nvSpPr>
        <p:spPr>
          <a:xfrm>
            <a:off x="7638730" y="2504035"/>
            <a:ext cx="1552496" cy="113385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Advanced Encryption Standard (AES)</a:t>
            </a:r>
            <a:br>
              <a:rPr lang="en-GB" sz="1400" b="1" dirty="0">
                <a:solidFill>
                  <a:schemeClr val="tx1"/>
                </a:solidFill>
              </a:rPr>
            </a:br>
            <a:r>
              <a:rPr lang="en-GB" sz="1400" dirty="0">
                <a:solidFill>
                  <a:schemeClr val="tx1"/>
                </a:solidFill>
              </a:rPr>
              <a:t>Encrypt</a:t>
            </a:r>
            <a:endParaRPr lang="en-US" sz="1400" dirty="0"/>
          </a:p>
        </p:txBody>
      </p:sp>
      <p:cxnSp>
        <p:nvCxnSpPr>
          <p:cNvPr id="61" name="Straight Arrow Connector 60">
            <a:extLst>
              <a:ext uri="{FF2B5EF4-FFF2-40B4-BE49-F238E27FC236}">
                <a16:creationId xmlns:a16="http://schemas.microsoft.com/office/drawing/2014/main" id="{7FACE42F-B17F-FAA6-9FC0-3E00C0F80C38}"/>
              </a:ext>
            </a:extLst>
          </p:cNvPr>
          <p:cNvCxnSpPr>
            <a:cxnSpLocks/>
            <a:stCxn id="57" idx="3"/>
            <a:endCxn id="31" idx="2"/>
          </p:cNvCxnSpPr>
          <p:nvPr/>
        </p:nvCxnSpPr>
        <p:spPr>
          <a:xfrm flipV="1">
            <a:off x="9191226" y="3059605"/>
            <a:ext cx="538329" cy="113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Flowchart: Data 67">
            <a:extLst>
              <a:ext uri="{FF2B5EF4-FFF2-40B4-BE49-F238E27FC236}">
                <a16:creationId xmlns:a16="http://schemas.microsoft.com/office/drawing/2014/main" id="{BDF9FA9C-4B86-F147-1C64-A5FE2BF712E1}"/>
              </a:ext>
            </a:extLst>
          </p:cNvPr>
          <p:cNvSpPr/>
          <p:nvPr/>
        </p:nvSpPr>
        <p:spPr>
          <a:xfrm>
            <a:off x="7250234" y="1716892"/>
            <a:ext cx="2329488" cy="571078"/>
          </a:xfrm>
          <a:prstGeom prst="flowChartInputOutpu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Coded Key Value</a:t>
            </a:r>
            <a:endParaRPr lang="en-US" dirty="0">
              <a:solidFill>
                <a:schemeClr val="tx1"/>
              </a:solidFill>
            </a:endParaRPr>
          </a:p>
        </p:txBody>
      </p:sp>
      <p:cxnSp>
        <p:nvCxnSpPr>
          <p:cNvPr id="70" name="Straight Arrow Connector 69">
            <a:extLst>
              <a:ext uri="{FF2B5EF4-FFF2-40B4-BE49-F238E27FC236}">
                <a16:creationId xmlns:a16="http://schemas.microsoft.com/office/drawing/2014/main" id="{459EFA66-308A-9871-1C28-9215E7C6F2FC}"/>
              </a:ext>
            </a:extLst>
          </p:cNvPr>
          <p:cNvCxnSpPr>
            <a:cxnSpLocks/>
            <a:stCxn id="68" idx="4"/>
            <a:endCxn id="57" idx="0"/>
          </p:cNvCxnSpPr>
          <p:nvPr/>
        </p:nvCxnSpPr>
        <p:spPr>
          <a:xfrm>
            <a:off x="8414978" y="2287970"/>
            <a:ext cx="0" cy="216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43B63C5-BA9A-3AB9-D87D-5CD9FAB3AF7A}"/>
              </a:ext>
            </a:extLst>
          </p:cNvPr>
          <p:cNvSpPr txBox="1"/>
          <p:nvPr/>
        </p:nvSpPr>
        <p:spPr>
          <a:xfrm>
            <a:off x="4729196" y="3193131"/>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Tree>
    <p:extLst>
      <p:ext uri="{BB962C8B-B14F-4D97-AF65-F5344CB8AC3E}">
        <p14:creationId xmlns:p14="http://schemas.microsoft.com/office/powerpoint/2010/main" val="385501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961835" y="620180"/>
            <a:ext cx="8421688" cy="569861"/>
          </a:xfrm>
        </p:spPr>
        <p:txBody>
          <a:bodyPr>
            <a:noAutofit/>
          </a:bodyPr>
          <a:lstStyle/>
          <a:p>
            <a:r>
              <a:rPr lang="en-GB" sz="3600" b="1" dirty="0"/>
              <a:t>Verification process</a:t>
            </a:r>
            <a:endParaRPr lang="en-US" sz="3600" dirty="0"/>
          </a:p>
        </p:txBody>
      </p:sp>
      <p:sp>
        <p:nvSpPr>
          <p:cNvPr id="8" name="Flowchart: Data 7">
            <a:extLst>
              <a:ext uri="{FF2B5EF4-FFF2-40B4-BE49-F238E27FC236}">
                <a16:creationId xmlns:a16="http://schemas.microsoft.com/office/drawing/2014/main" id="{8C4DDCFC-BED2-4B1F-2EB5-C263981D4F4E}"/>
              </a:ext>
            </a:extLst>
          </p:cNvPr>
          <p:cNvSpPr/>
          <p:nvPr/>
        </p:nvSpPr>
        <p:spPr>
          <a:xfrm>
            <a:off x="796911" y="2136534"/>
            <a:ext cx="1963062" cy="575268"/>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Give Password</a:t>
            </a:r>
            <a:endParaRPr lang="en-US" dirty="0"/>
          </a:p>
        </p:txBody>
      </p:sp>
      <p:sp>
        <p:nvSpPr>
          <p:cNvPr id="19" name="Flowchart: Alternative Process 18">
            <a:extLst>
              <a:ext uri="{FF2B5EF4-FFF2-40B4-BE49-F238E27FC236}">
                <a16:creationId xmlns:a16="http://schemas.microsoft.com/office/drawing/2014/main" id="{FF352818-8A52-6B85-0D03-4625CFD46CE9}"/>
              </a:ext>
            </a:extLst>
          </p:cNvPr>
          <p:cNvSpPr/>
          <p:nvPr/>
        </p:nvSpPr>
        <p:spPr>
          <a:xfrm>
            <a:off x="3055564" y="1843545"/>
            <a:ext cx="1089420" cy="119246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Key Derivation Function</a:t>
            </a:r>
          </a:p>
          <a:p>
            <a:pPr algn="ctr"/>
            <a:r>
              <a:rPr lang="en-GB" sz="1400" b="1" dirty="0">
                <a:solidFill>
                  <a:schemeClr val="tx1"/>
                </a:solidFill>
              </a:rPr>
              <a:t>(KDF)</a:t>
            </a:r>
            <a:endParaRPr lang="en-US" sz="1400" dirty="0"/>
          </a:p>
        </p:txBody>
      </p:sp>
      <p:cxnSp>
        <p:nvCxnSpPr>
          <p:cNvPr id="23" name="Straight Arrow Connector 22">
            <a:extLst>
              <a:ext uri="{FF2B5EF4-FFF2-40B4-BE49-F238E27FC236}">
                <a16:creationId xmlns:a16="http://schemas.microsoft.com/office/drawing/2014/main" id="{9E44057B-07B4-81F6-DC13-653AE61EB93F}"/>
              </a:ext>
            </a:extLst>
          </p:cNvPr>
          <p:cNvCxnSpPr>
            <a:cxnSpLocks/>
            <a:stCxn id="8" idx="5"/>
          </p:cNvCxnSpPr>
          <p:nvPr/>
        </p:nvCxnSpPr>
        <p:spPr>
          <a:xfrm>
            <a:off x="2563667" y="2424168"/>
            <a:ext cx="487023" cy="18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E72323C-38BD-B86D-998E-91FC17A62627}"/>
              </a:ext>
            </a:extLst>
          </p:cNvPr>
          <p:cNvCxnSpPr>
            <a:cxnSpLocks/>
            <a:stCxn id="25" idx="3"/>
            <a:endCxn id="31" idx="2"/>
          </p:cNvCxnSpPr>
          <p:nvPr/>
        </p:nvCxnSpPr>
        <p:spPr>
          <a:xfrm flipV="1">
            <a:off x="7200924" y="2446068"/>
            <a:ext cx="1261470" cy="50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Flowchart: Data 30">
            <a:extLst>
              <a:ext uri="{FF2B5EF4-FFF2-40B4-BE49-F238E27FC236}">
                <a16:creationId xmlns:a16="http://schemas.microsoft.com/office/drawing/2014/main" id="{C787EE58-0E96-CD3F-78B2-2C570DD5472A}"/>
              </a:ext>
            </a:extLst>
          </p:cNvPr>
          <p:cNvSpPr/>
          <p:nvPr/>
        </p:nvSpPr>
        <p:spPr>
          <a:xfrm>
            <a:off x="8248935" y="2019909"/>
            <a:ext cx="2134588" cy="852318"/>
          </a:xfrm>
          <a:prstGeom prst="flowChartInputOutput">
            <a:avLst/>
          </a:prstGeom>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tx1"/>
                </a:solidFill>
              </a:rPr>
              <a:t>Double Hash of Given Password</a:t>
            </a:r>
          </a:p>
        </p:txBody>
      </p:sp>
      <p:cxnSp>
        <p:nvCxnSpPr>
          <p:cNvPr id="32" name="Straight Arrow Connector 31">
            <a:extLst>
              <a:ext uri="{FF2B5EF4-FFF2-40B4-BE49-F238E27FC236}">
                <a16:creationId xmlns:a16="http://schemas.microsoft.com/office/drawing/2014/main" id="{E18FA840-D6D5-16AF-F927-59CC8F016E3F}"/>
              </a:ext>
            </a:extLst>
          </p:cNvPr>
          <p:cNvCxnSpPr>
            <a:cxnSpLocks/>
            <a:stCxn id="19" idx="3"/>
            <a:endCxn id="20" idx="2"/>
          </p:cNvCxnSpPr>
          <p:nvPr/>
        </p:nvCxnSpPr>
        <p:spPr>
          <a:xfrm>
            <a:off x="4144984" y="2439776"/>
            <a:ext cx="8754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Flowchart: Data 4">
            <a:extLst>
              <a:ext uri="{FF2B5EF4-FFF2-40B4-BE49-F238E27FC236}">
                <a16:creationId xmlns:a16="http://schemas.microsoft.com/office/drawing/2014/main" id="{E7E3FC96-7C46-B78B-B926-8183673F2AF1}"/>
              </a:ext>
            </a:extLst>
          </p:cNvPr>
          <p:cNvSpPr/>
          <p:nvPr/>
        </p:nvSpPr>
        <p:spPr>
          <a:xfrm>
            <a:off x="408110" y="3740711"/>
            <a:ext cx="2208090" cy="641740"/>
          </a:xfrm>
          <a:prstGeom prst="flowChartInputOutput">
            <a:avLst/>
          </a:prstGeom>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Given Username</a:t>
            </a:r>
            <a:endParaRPr lang="en-US" dirty="0"/>
          </a:p>
        </p:txBody>
      </p:sp>
      <p:cxnSp>
        <p:nvCxnSpPr>
          <p:cNvPr id="16" name="Straight Arrow Connector 15">
            <a:extLst>
              <a:ext uri="{FF2B5EF4-FFF2-40B4-BE49-F238E27FC236}">
                <a16:creationId xmlns:a16="http://schemas.microsoft.com/office/drawing/2014/main" id="{C86F2BA8-3187-C547-978E-8BA6A4F7203E}"/>
              </a:ext>
            </a:extLst>
          </p:cNvPr>
          <p:cNvCxnSpPr>
            <a:cxnSpLocks/>
            <a:stCxn id="20" idx="6"/>
            <a:endCxn id="25" idx="1"/>
          </p:cNvCxnSpPr>
          <p:nvPr/>
        </p:nvCxnSpPr>
        <p:spPr>
          <a:xfrm>
            <a:off x="5415798" y="2439776"/>
            <a:ext cx="507543" cy="11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lowchart: Summing Junction 19">
            <a:extLst>
              <a:ext uri="{FF2B5EF4-FFF2-40B4-BE49-F238E27FC236}">
                <a16:creationId xmlns:a16="http://schemas.microsoft.com/office/drawing/2014/main" id="{1363E30B-59A7-3156-CE99-63DEFCC21774}"/>
              </a:ext>
            </a:extLst>
          </p:cNvPr>
          <p:cNvSpPr/>
          <p:nvPr/>
        </p:nvSpPr>
        <p:spPr>
          <a:xfrm>
            <a:off x="5020421" y="2251073"/>
            <a:ext cx="395377" cy="377405"/>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Alternative Process 24">
            <a:extLst>
              <a:ext uri="{FF2B5EF4-FFF2-40B4-BE49-F238E27FC236}">
                <a16:creationId xmlns:a16="http://schemas.microsoft.com/office/drawing/2014/main" id="{E7D0D555-AF4E-42DA-D1E7-291204B146B4}"/>
              </a:ext>
            </a:extLst>
          </p:cNvPr>
          <p:cNvSpPr/>
          <p:nvPr/>
        </p:nvSpPr>
        <p:spPr>
          <a:xfrm>
            <a:off x="5923341" y="1922996"/>
            <a:ext cx="1277583" cy="105627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Double Hash</a:t>
            </a:r>
            <a:r>
              <a:rPr lang="en-US" b="1" dirty="0">
                <a:solidFill>
                  <a:schemeClr val="tx1"/>
                </a:solidFill>
              </a:rPr>
              <a:t> Function</a:t>
            </a:r>
            <a:endParaRPr lang="en-GB" b="1" dirty="0">
              <a:solidFill>
                <a:schemeClr val="tx1"/>
              </a:solidFill>
            </a:endParaRPr>
          </a:p>
        </p:txBody>
      </p:sp>
      <p:cxnSp>
        <p:nvCxnSpPr>
          <p:cNvPr id="29" name="Straight Arrow Connector 28">
            <a:extLst>
              <a:ext uri="{FF2B5EF4-FFF2-40B4-BE49-F238E27FC236}">
                <a16:creationId xmlns:a16="http://schemas.microsoft.com/office/drawing/2014/main" id="{BF1788BD-A23F-D025-970D-54A51C7779B5}"/>
              </a:ext>
            </a:extLst>
          </p:cNvPr>
          <p:cNvCxnSpPr>
            <a:cxnSpLocks/>
            <a:endCxn id="20" idx="4"/>
          </p:cNvCxnSpPr>
          <p:nvPr/>
        </p:nvCxnSpPr>
        <p:spPr>
          <a:xfrm flipV="1">
            <a:off x="5020421" y="2628478"/>
            <a:ext cx="197689" cy="2419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50" name="Table 49">
            <a:extLst>
              <a:ext uri="{FF2B5EF4-FFF2-40B4-BE49-F238E27FC236}">
                <a16:creationId xmlns:a16="http://schemas.microsoft.com/office/drawing/2014/main" id="{D31E3A7A-BA09-2161-A9A6-C39673656838}"/>
              </a:ext>
            </a:extLst>
          </p:cNvPr>
          <p:cNvGraphicFramePr>
            <a:graphicFrameLocks noGrp="1"/>
          </p:cNvGraphicFramePr>
          <p:nvPr>
            <p:extLst>
              <p:ext uri="{D42A27DB-BD31-4B8C-83A1-F6EECF244321}">
                <p14:modId xmlns:p14="http://schemas.microsoft.com/office/powerpoint/2010/main" val="1269858936"/>
              </p:ext>
            </p:extLst>
          </p:nvPr>
        </p:nvGraphicFramePr>
        <p:xfrm>
          <a:off x="2775678" y="5039038"/>
          <a:ext cx="5473257" cy="741680"/>
        </p:xfrm>
        <a:graphic>
          <a:graphicData uri="http://schemas.openxmlformats.org/drawingml/2006/table">
            <a:tbl>
              <a:tblPr firstRow="1" bandRow="1">
                <a:tableStyleId>{1FECB4D8-DB02-4DC6-A0A2-4F2EBAE1DC90}</a:tableStyleId>
              </a:tblPr>
              <a:tblGrid>
                <a:gridCol w="664591">
                  <a:extLst>
                    <a:ext uri="{9D8B030D-6E8A-4147-A177-3AD203B41FA5}">
                      <a16:colId xmlns:a16="http://schemas.microsoft.com/office/drawing/2014/main" val="3354561061"/>
                    </a:ext>
                  </a:extLst>
                </a:gridCol>
                <a:gridCol w="1125855">
                  <a:extLst>
                    <a:ext uri="{9D8B030D-6E8A-4147-A177-3AD203B41FA5}">
                      <a16:colId xmlns:a16="http://schemas.microsoft.com/office/drawing/2014/main" val="1327024955"/>
                    </a:ext>
                  </a:extLst>
                </a:gridCol>
                <a:gridCol w="1082993">
                  <a:extLst>
                    <a:ext uri="{9D8B030D-6E8A-4147-A177-3AD203B41FA5}">
                      <a16:colId xmlns:a16="http://schemas.microsoft.com/office/drawing/2014/main" val="2178909165"/>
                    </a:ext>
                  </a:extLst>
                </a:gridCol>
                <a:gridCol w="1425385">
                  <a:extLst>
                    <a:ext uri="{9D8B030D-6E8A-4147-A177-3AD203B41FA5}">
                      <a16:colId xmlns:a16="http://schemas.microsoft.com/office/drawing/2014/main" val="3546441061"/>
                    </a:ext>
                  </a:extLst>
                </a:gridCol>
                <a:gridCol w="1174433">
                  <a:extLst>
                    <a:ext uri="{9D8B030D-6E8A-4147-A177-3AD203B41FA5}">
                      <a16:colId xmlns:a16="http://schemas.microsoft.com/office/drawing/2014/main" val="2223275630"/>
                    </a:ext>
                  </a:extLst>
                </a:gridCol>
              </a:tblGrid>
              <a:tr h="370840">
                <a:tc>
                  <a:txBody>
                    <a:bodyPr/>
                    <a:lstStyle/>
                    <a:p>
                      <a:r>
                        <a:rPr lang="en-US" sz="1400" dirty="0"/>
                        <a:t>User</a:t>
                      </a:r>
                      <a:endParaRPr lang="en-IN" sz="1400" dirty="0"/>
                    </a:p>
                  </a:txBody>
                  <a:tcPr/>
                </a:tc>
                <a:tc>
                  <a:txBody>
                    <a:bodyPr/>
                    <a:lstStyle/>
                    <a:p>
                      <a:r>
                        <a:rPr lang="en-US" sz="1400" dirty="0"/>
                        <a:t>KDF Salt</a:t>
                      </a:r>
                      <a:endParaRPr lang="en-IN" sz="1400" dirty="0"/>
                    </a:p>
                  </a:txBody>
                  <a:tcPr/>
                </a:tc>
                <a:tc>
                  <a:txBody>
                    <a:bodyPr/>
                    <a:lstStyle/>
                    <a:p>
                      <a:r>
                        <a:rPr lang="en-US" sz="1400" dirty="0"/>
                        <a:t>Main Salt</a:t>
                      </a:r>
                      <a:endParaRPr lang="en-IN" sz="1400" dirty="0"/>
                    </a:p>
                  </a:txBody>
                  <a:tcPr/>
                </a:tc>
                <a:tc>
                  <a:txBody>
                    <a:bodyPr/>
                    <a:lstStyle/>
                    <a:p>
                      <a:r>
                        <a:rPr lang="en-US" sz="1400" dirty="0"/>
                        <a:t>Encrypted Hash</a:t>
                      </a:r>
                      <a:endParaRPr lang="en-IN" sz="1400" dirty="0"/>
                    </a:p>
                  </a:txBody>
                  <a:tcPr/>
                </a:tc>
                <a:tc>
                  <a:txBody>
                    <a:bodyPr/>
                    <a:lstStyle/>
                    <a:p>
                      <a:r>
                        <a:rPr lang="en-US" sz="1400" dirty="0"/>
                        <a:t>Credit Value</a:t>
                      </a:r>
                      <a:endParaRPr lang="en-IN" sz="1400" dirty="0"/>
                    </a:p>
                  </a:txBody>
                  <a:tcPr/>
                </a:tc>
                <a:extLst>
                  <a:ext uri="{0D108BD9-81ED-4DB2-BD59-A6C34878D82A}">
                    <a16:rowId xmlns:a16="http://schemas.microsoft.com/office/drawing/2014/main" val="1402240970"/>
                  </a:ext>
                </a:extLst>
              </a:tr>
              <a:tr h="370840">
                <a:tc>
                  <a:txBody>
                    <a:bodyPr/>
                    <a:lstStyle/>
                    <a:p>
                      <a:r>
                        <a:rPr lang="en-US" sz="1400" dirty="0"/>
                        <a:t>Sakthi</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M+z"#0b&gt;f]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zE6tOSiMr&lt;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f58d596063…</a:t>
                      </a:r>
                    </a:p>
                  </a:txBody>
                  <a:tcPr/>
                </a:tc>
                <a:tc>
                  <a:txBody>
                    <a:bodyPr/>
                    <a:lstStyle/>
                    <a:p>
                      <a:r>
                        <a:rPr lang="en-US" sz="1400" dirty="0"/>
                        <a:t>10000.0</a:t>
                      </a:r>
                      <a:endParaRPr lang="en-IN" sz="1400" dirty="0"/>
                    </a:p>
                  </a:txBody>
                  <a:tcPr/>
                </a:tc>
                <a:extLst>
                  <a:ext uri="{0D108BD9-81ED-4DB2-BD59-A6C34878D82A}">
                    <a16:rowId xmlns:a16="http://schemas.microsoft.com/office/drawing/2014/main" val="216429028"/>
                  </a:ext>
                </a:extLst>
              </a:tr>
            </a:tbl>
          </a:graphicData>
        </a:graphic>
      </p:graphicFrame>
      <p:cxnSp>
        <p:nvCxnSpPr>
          <p:cNvPr id="51" name="Straight Arrow Connector 50">
            <a:extLst>
              <a:ext uri="{FF2B5EF4-FFF2-40B4-BE49-F238E27FC236}">
                <a16:creationId xmlns:a16="http://schemas.microsoft.com/office/drawing/2014/main" id="{C1913220-3522-9EC7-A113-A14EB89D84CC}"/>
              </a:ext>
            </a:extLst>
          </p:cNvPr>
          <p:cNvCxnSpPr>
            <a:cxnSpLocks/>
            <a:stCxn id="5" idx="5"/>
          </p:cNvCxnSpPr>
          <p:nvPr/>
        </p:nvCxnSpPr>
        <p:spPr>
          <a:xfrm>
            <a:off x="2395391" y="4061581"/>
            <a:ext cx="655299" cy="977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7A42B188-C5B3-75D2-DD39-09C21E200CC1}"/>
              </a:ext>
            </a:extLst>
          </p:cNvPr>
          <p:cNvCxnSpPr>
            <a:cxnSpLocks/>
            <a:endCxn id="19" idx="2"/>
          </p:cNvCxnSpPr>
          <p:nvPr/>
        </p:nvCxnSpPr>
        <p:spPr>
          <a:xfrm flipH="1" flipV="1">
            <a:off x="3600274" y="3036007"/>
            <a:ext cx="269206" cy="20117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3206D23F-5E73-3BC9-B6B6-83471DE92636}"/>
              </a:ext>
            </a:extLst>
          </p:cNvPr>
          <p:cNvCxnSpPr>
            <a:cxnSpLocks/>
            <a:endCxn id="43" idx="3"/>
          </p:cNvCxnSpPr>
          <p:nvPr/>
        </p:nvCxnSpPr>
        <p:spPr>
          <a:xfrm flipV="1">
            <a:off x="6247377" y="4527509"/>
            <a:ext cx="104883" cy="511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0" name="Picture 79">
            <a:extLst>
              <a:ext uri="{FF2B5EF4-FFF2-40B4-BE49-F238E27FC236}">
                <a16:creationId xmlns:a16="http://schemas.microsoft.com/office/drawing/2014/main" id="{D797DC6D-D3B3-744A-4808-C367D01107F4}"/>
              </a:ext>
            </a:extLst>
          </p:cNvPr>
          <p:cNvPicPr>
            <a:picLocks noChangeAspect="1"/>
          </p:cNvPicPr>
          <p:nvPr/>
        </p:nvPicPr>
        <p:blipFill>
          <a:blip r:embed="rId2"/>
          <a:stretch>
            <a:fillRect/>
          </a:stretch>
        </p:blipFill>
        <p:spPr>
          <a:xfrm>
            <a:off x="1899869" y="4969745"/>
            <a:ext cx="823171" cy="898005"/>
          </a:xfrm>
          <a:prstGeom prst="rect">
            <a:avLst/>
          </a:prstGeom>
          <a:effectLst>
            <a:outerShdw blurRad="50800" dist="38100" dir="2700000" algn="tl" rotWithShape="0">
              <a:prstClr val="black">
                <a:alpha val="40000"/>
              </a:prstClr>
            </a:outerShdw>
          </a:effectLst>
        </p:spPr>
      </p:pic>
      <p:sp>
        <p:nvSpPr>
          <p:cNvPr id="43" name="Flowchart: Data 42">
            <a:extLst>
              <a:ext uri="{FF2B5EF4-FFF2-40B4-BE49-F238E27FC236}">
                <a16:creationId xmlns:a16="http://schemas.microsoft.com/office/drawing/2014/main" id="{823E75A4-79E9-5EA8-D696-77B99A69407A}"/>
              </a:ext>
            </a:extLst>
          </p:cNvPr>
          <p:cNvSpPr/>
          <p:nvPr/>
        </p:nvSpPr>
        <p:spPr>
          <a:xfrm>
            <a:off x="5368916" y="3777277"/>
            <a:ext cx="2458360" cy="750232"/>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Encrypted Hash from database record</a:t>
            </a:r>
            <a:endParaRPr lang="en-GB" sz="1400" b="1" dirty="0">
              <a:solidFill>
                <a:schemeClr val="tx1"/>
              </a:solidFill>
            </a:endParaRPr>
          </a:p>
        </p:txBody>
      </p:sp>
      <p:sp>
        <p:nvSpPr>
          <p:cNvPr id="46" name="Flowchart: Decision 45">
            <a:extLst>
              <a:ext uri="{FF2B5EF4-FFF2-40B4-BE49-F238E27FC236}">
                <a16:creationId xmlns:a16="http://schemas.microsoft.com/office/drawing/2014/main" id="{2B8E14E3-57FE-68F9-5A74-C3943E5AB166}"/>
              </a:ext>
            </a:extLst>
          </p:cNvPr>
          <p:cNvSpPr/>
          <p:nvPr/>
        </p:nvSpPr>
        <p:spPr>
          <a:xfrm>
            <a:off x="9987228" y="3149169"/>
            <a:ext cx="1864168" cy="836605"/>
          </a:xfrm>
          <a:prstGeom prst="flowChartDecision">
            <a:avLst/>
          </a:prstGeom>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ea typeface="+mn-lt"/>
                <a:cs typeface="+mn-lt"/>
              </a:rPr>
              <a:t>Match?</a:t>
            </a:r>
            <a:endParaRPr lang="en-US" dirty="0">
              <a:solidFill>
                <a:schemeClr val="tx1"/>
              </a:solidFill>
            </a:endParaRPr>
          </a:p>
        </p:txBody>
      </p:sp>
      <p:cxnSp>
        <p:nvCxnSpPr>
          <p:cNvPr id="47" name="Straight Arrow Connector 46">
            <a:extLst>
              <a:ext uri="{FF2B5EF4-FFF2-40B4-BE49-F238E27FC236}">
                <a16:creationId xmlns:a16="http://schemas.microsoft.com/office/drawing/2014/main" id="{92B5D4B1-F5C8-4F0F-0A9C-FEE46CCAE128}"/>
              </a:ext>
            </a:extLst>
          </p:cNvPr>
          <p:cNvCxnSpPr>
            <a:cxnSpLocks/>
            <a:stCxn id="43" idx="5"/>
            <a:endCxn id="72" idx="1"/>
          </p:cNvCxnSpPr>
          <p:nvPr/>
        </p:nvCxnSpPr>
        <p:spPr>
          <a:xfrm>
            <a:off x="7581440" y="4152393"/>
            <a:ext cx="444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566603A4-1AC5-FFCE-58D4-B9C0E5EDBCF8}"/>
              </a:ext>
            </a:extLst>
          </p:cNvPr>
          <p:cNvCxnSpPr>
            <a:cxnSpLocks/>
            <a:stCxn id="31" idx="4"/>
            <a:endCxn id="46" idx="0"/>
          </p:cNvCxnSpPr>
          <p:nvPr/>
        </p:nvCxnSpPr>
        <p:spPr>
          <a:xfrm>
            <a:off x="9316229" y="2872227"/>
            <a:ext cx="1603083" cy="27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2" name="Flowchart: Alternative Process 18">
            <a:extLst>
              <a:ext uri="{FF2B5EF4-FFF2-40B4-BE49-F238E27FC236}">
                <a16:creationId xmlns:a16="http://schemas.microsoft.com/office/drawing/2014/main" id="{F8364F69-2F50-9867-3208-BCE3FE3A1688}"/>
              </a:ext>
            </a:extLst>
          </p:cNvPr>
          <p:cNvSpPr/>
          <p:nvPr/>
        </p:nvSpPr>
        <p:spPr>
          <a:xfrm>
            <a:off x="8025866" y="3567520"/>
            <a:ext cx="1519412" cy="116974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solidFill>
                  <a:schemeClr val="tx1"/>
                </a:solidFill>
              </a:rPr>
              <a:t>Advanced Encryption Standard (AES)</a:t>
            </a:r>
            <a:r>
              <a:rPr lang="en-US" sz="1400" dirty="0">
                <a:solidFill>
                  <a:schemeClr val="tx1"/>
                </a:solidFill>
              </a:rPr>
              <a:t> Decrypt</a:t>
            </a:r>
            <a:endParaRPr lang="en-GB" sz="1400" b="1" dirty="0">
              <a:solidFill>
                <a:schemeClr val="tx1"/>
              </a:solidFill>
            </a:endParaRPr>
          </a:p>
        </p:txBody>
      </p:sp>
      <p:cxnSp>
        <p:nvCxnSpPr>
          <p:cNvPr id="88" name="Straight Arrow Connector 87">
            <a:extLst>
              <a:ext uri="{FF2B5EF4-FFF2-40B4-BE49-F238E27FC236}">
                <a16:creationId xmlns:a16="http://schemas.microsoft.com/office/drawing/2014/main" id="{BBD23F86-FE79-8B89-CD8F-E31DCA75F3AE}"/>
              </a:ext>
            </a:extLst>
          </p:cNvPr>
          <p:cNvCxnSpPr>
            <a:cxnSpLocks/>
            <a:stCxn id="72" idx="3"/>
            <a:endCxn id="46" idx="2"/>
          </p:cNvCxnSpPr>
          <p:nvPr/>
        </p:nvCxnSpPr>
        <p:spPr>
          <a:xfrm flipV="1">
            <a:off x="9545278" y="3985774"/>
            <a:ext cx="1374034" cy="1666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0C2FACC-D8E8-FDA9-1C11-D0326C8BBD90}"/>
              </a:ext>
            </a:extLst>
          </p:cNvPr>
          <p:cNvSpPr txBox="1"/>
          <p:nvPr/>
        </p:nvSpPr>
        <p:spPr>
          <a:xfrm>
            <a:off x="4691494" y="2011891"/>
            <a:ext cx="10532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t>Concatenate</a:t>
            </a:r>
            <a:endParaRPr lang="en-US" dirty="0"/>
          </a:p>
        </p:txBody>
      </p:sp>
      <p:sp>
        <p:nvSpPr>
          <p:cNvPr id="101" name="Flowchart: Data 100">
            <a:extLst>
              <a:ext uri="{FF2B5EF4-FFF2-40B4-BE49-F238E27FC236}">
                <a16:creationId xmlns:a16="http://schemas.microsoft.com/office/drawing/2014/main" id="{0DE8BCCB-B88C-256C-8FB2-5DCCEC3C5985}"/>
              </a:ext>
            </a:extLst>
          </p:cNvPr>
          <p:cNvSpPr/>
          <p:nvPr/>
        </p:nvSpPr>
        <p:spPr>
          <a:xfrm>
            <a:off x="8822484" y="5198229"/>
            <a:ext cx="2329488" cy="571078"/>
          </a:xfrm>
          <a:prstGeom prst="flowChartInputOutput">
            <a:avLst/>
          </a:prstGeom>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Coded Key Value</a:t>
            </a:r>
            <a:endParaRPr lang="en-US" dirty="0">
              <a:solidFill>
                <a:schemeClr val="tx1"/>
              </a:solidFill>
            </a:endParaRPr>
          </a:p>
        </p:txBody>
      </p:sp>
      <p:cxnSp>
        <p:nvCxnSpPr>
          <p:cNvPr id="102" name="Straight Arrow Connector 101">
            <a:extLst>
              <a:ext uri="{FF2B5EF4-FFF2-40B4-BE49-F238E27FC236}">
                <a16:creationId xmlns:a16="http://schemas.microsoft.com/office/drawing/2014/main" id="{7BBCE606-A53D-3E58-3CA5-133493D6DFE6}"/>
              </a:ext>
            </a:extLst>
          </p:cNvPr>
          <p:cNvCxnSpPr>
            <a:cxnSpLocks/>
            <a:stCxn id="101" idx="2"/>
            <a:endCxn id="72" idx="2"/>
          </p:cNvCxnSpPr>
          <p:nvPr/>
        </p:nvCxnSpPr>
        <p:spPr>
          <a:xfrm flipH="1" flipV="1">
            <a:off x="8785572" y="4737266"/>
            <a:ext cx="269861" cy="746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7" name="TextBox 106">
            <a:extLst>
              <a:ext uri="{FF2B5EF4-FFF2-40B4-BE49-F238E27FC236}">
                <a16:creationId xmlns:a16="http://schemas.microsoft.com/office/drawing/2014/main" id="{23FD2039-6BF2-EF85-A0F1-F539C0135E91}"/>
              </a:ext>
            </a:extLst>
          </p:cNvPr>
          <p:cNvSpPr txBox="1"/>
          <p:nvPr/>
        </p:nvSpPr>
        <p:spPr>
          <a:xfrm>
            <a:off x="2723040" y="5789270"/>
            <a:ext cx="36858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t>Retrieved record based on Username</a:t>
            </a:r>
            <a:endParaRPr lang="en-US" sz="2400" dirty="0"/>
          </a:p>
        </p:txBody>
      </p:sp>
    </p:spTree>
    <p:extLst>
      <p:ext uri="{BB962C8B-B14F-4D97-AF65-F5344CB8AC3E}">
        <p14:creationId xmlns:p14="http://schemas.microsoft.com/office/powerpoint/2010/main" val="287367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Admin POV</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a:bodyPr>
          <a:lstStyle/>
          <a:p>
            <a:pPr marL="342900" indent="-342900">
              <a:buFont typeface="Arial" panose="020B0604020202020204" pitchFamily="34" charset="0"/>
              <a:buChar char="•"/>
            </a:pPr>
            <a:r>
              <a:rPr lang="en-US" sz="2000" dirty="0"/>
              <a:t>Has Access to the following:</a:t>
            </a:r>
          </a:p>
          <a:p>
            <a:pPr marL="800100" lvl="1" indent="-342900">
              <a:buFont typeface="Arial" panose="020B0604020202020204" pitchFamily="34" charset="0"/>
              <a:buChar char="•"/>
            </a:pPr>
            <a:r>
              <a:rPr lang="en-US" sz="2600" dirty="0">
                <a:solidFill>
                  <a:schemeClr val="tx1"/>
                </a:solidFill>
              </a:rPr>
              <a:t>C – Iterations of KDF</a:t>
            </a:r>
          </a:p>
          <a:p>
            <a:pPr marL="800100" lvl="1" indent="-342900">
              <a:buFont typeface="Arial" panose="020B0604020202020204" pitchFamily="34" charset="0"/>
              <a:buChar char="•"/>
            </a:pPr>
            <a:r>
              <a:rPr lang="en-US" sz="2600" dirty="0">
                <a:solidFill>
                  <a:schemeClr val="tx1"/>
                </a:solidFill>
              </a:rPr>
              <a:t>Key – Key for AES </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29</a:t>
            </a:fld>
            <a:endParaRPr lang="en-US"/>
          </a:p>
        </p:txBody>
      </p:sp>
    </p:spTree>
    <p:extLst>
      <p:ext uri="{BB962C8B-B14F-4D97-AF65-F5344CB8AC3E}">
        <p14:creationId xmlns:p14="http://schemas.microsoft.com/office/powerpoint/2010/main" val="82964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CD32-D687-3A3F-686D-875FB6550739}"/>
              </a:ext>
            </a:extLst>
          </p:cNvPr>
          <p:cNvSpPr>
            <a:spLocks noGrp="1"/>
          </p:cNvSpPr>
          <p:nvPr>
            <p:ph type="title"/>
          </p:nvPr>
        </p:nvSpPr>
        <p:spPr/>
        <p:txBody>
          <a:bodyPr>
            <a:normAutofit fontScale="90000"/>
          </a:bodyPr>
          <a:lstStyle/>
          <a:p>
            <a:r>
              <a:rPr lang="en-US" b="1" dirty="0"/>
              <a:t>The 4 Principles of Cryptography</a:t>
            </a:r>
            <a:endParaRPr lang="en-IN" b="1" dirty="0"/>
          </a:p>
        </p:txBody>
      </p:sp>
      <p:sp>
        <p:nvSpPr>
          <p:cNvPr id="3" name="Text Placeholder 2">
            <a:extLst>
              <a:ext uri="{FF2B5EF4-FFF2-40B4-BE49-F238E27FC236}">
                <a16:creationId xmlns:a16="http://schemas.microsoft.com/office/drawing/2014/main" id="{62A1F5FB-22BA-7E38-D940-0B18D05DFF68}"/>
              </a:ext>
            </a:extLst>
          </p:cNvPr>
          <p:cNvSpPr>
            <a:spLocks noGrp="1"/>
          </p:cNvSpPr>
          <p:nvPr>
            <p:ph type="body" sz="quarter" idx="13"/>
          </p:nvPr>
        </p:nvSpPr>
        <p:spPr>
          <a:xfrm>
            <a:off x="4977036" y="2307479"/>
            <a:ext cx="6378422" cy="3479630"/>
          </a:xfrm>
        </p:spPr>
        <p:txBody>
          <a:bodyPr>
            <a:normAutofit/>
          </a:bodyPr>
          <a:lstStyle/>
          <a:p>
            <a:pPr marL="342900" indent="-342900">
              <a:buFont typeface="Arial" panose="020B0604020202020204" pitchFamily="34" charset="0"/>
              <a:buChar char="•"/>
            </a:pPr>
            <a:r>
              <a:rPr lang="en-US" b="1" dirty="0"/>
              <a:t>Confidentiality</a:t>
            </a:r>
          </a:p>
          <a:p>
            <a:pPr marL="1028700" lvl="1" indent="-342900"/>
            <a:r>
              <a:rPr lang="en-US" dirty="0"/>
              <a:t>OpenSSL, AES, SHA256, KDF</a:t>
            </a:r>
          </a:p>
          <a:p>
            <a:pPr marL="342900" indent="-342900">
              <a:buFont typeface="Arial" panose="020B0604020202020204" pitchFamily="34" charset="0"/>
              <a:buChar char="•"/>
            </a:pPr>
            <a:r>
              <a:rPr lang="en-IN" b="1" dirty="0"/>
              <a:t>Data Integrity</a:t>
            </a:r>
          </a:p>
          <a:p>
            <a:pPr marL="1028700" lvl="1" indent="-342900"/>
            <a:r>
              <a:rPr lang="en-IN" dirty="0"/>
              <a:t>SQL Alchemy</a:t>
            </a:r>
          </a:p>
          <a:p>
            <a:pPr marL="342900" indent="-342900">
              <a:buFont typeface="Arial" panose="020B0604020202020204" pitchFamily="34" charset="0"/>
              <a:buChar char="•"/>
            </a:pPr>
            <a:r>
              <a:rPr lang="en-IN" b="1" dirty="0"/>
              <a:t>Authenticity</a:t>
            </a:r>
          </a:p>
          <a:p>
            <a:pPr marL="1028700" lvl="1" indent="-342900"/>
            <a:r>
              <a:rPr lang="en-IN" dirty="0"/>
              <a:t>User Authentication by matching Hashes</a:t>
            </a:r>
          </a:p>
          <a:p>
            <a:pPr marL="342900" indent="-342900">
              <a:buFont typeface="Arial" panose="020B0604020202020204" pitchFamily="34" charset="0"/>
              <a:buChar char="•"/>
            </a:pPr>
            <a:r>
              <a:rPr lang="en-IN" b="1" dirty="0"/>
              <a:t>Non-repudiation</a:t>
            </a:r>
          </a:p>
          <a:p>
            <a:pPr marL="1028700" lvl="1" indent="-342900"/>
            <a:r>
              <a:rPr lang="en-IN" dirty="0"/>
              <a:t>OpenSSL, CSRF Protection, Flask</a:t>
            </a:r>
          </a:p>
        </p:txBody>
      </p:sp>
      <p:sp>
        <p:nvSpPr>
          <p:cNvPr id="11" name="Slide Number Placeholder 10">
            <a:extLst>
              <a:ext uri="{FF2B5EF4-FFF2-40B4-BE49-F238E27FC236}">
                <a16:creationId xmlns:a16="http://schemas.microsoft.com/office/drawing/2014/main" id="{DE893C5C-8402-225B-E289-6A00B1803D63}"/>
              </a:ext>
            </a:extLst>
          </p:cNvPr>
          <p:cNvSpPr>
            <a:spLocks noGrp="1"/>
          </p:cNvSpPr>
          <p:nvPr>
            <p:ph type="sldNum" sz="quarter" idx="22"/>
          </p:nvPr>
        </p:nvSpPr>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786186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User POV</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a:bodyPr>
          <a:lstStyle/>
          <a:p>
            <a:pPr marL="342900" indent="-342900">
              <a:buFont typeface="Arial" panose="020B0604020202020204" pitchFamily="34" charset="0"/>
              <a:buChar char="•"/>
            </a:pPr>
            <a:r>
              <a:rPr lang="en-US" sz="2000" dirty="0"/>
              <a:t>Has Access to the following:</a:t>
            </a:r>
          </a:p>
          <a:p>
            <a:pPr marL="800100" lvl="1" indent="-342900">
              <a:buFont typeface="Arial" panose="020B0604020202020204" pitchFamily="34" charset="0"/>
              <a:buChar char="•"/>
            </a:pPr>
            <a:r>
              <a:rPr lang="en-US" sz="2600" dirty="0">
                <a:solidFill>
                  <a:schemeClr val="tx1"/>
                </a:solidFill>
              </a:rPr>
              <a:t>Username</a:t>
            </a:r>
          </a:p>
          <a:p>
            <a:pPr marL="800100" lvl="1" indent="-342900">
              <a:buFont typeface="Arial" panose="020B0604020202020204" pitchFamily="34" charset="0"/>
              <a:buChar char="•"/>
            </a:pPr>
            <a:r>
              <a:rPr lang="en-US" sz="2600" dirty="0">
                <a:solidFill>
                  <a:schemeClr val="tx1"/>
                </a:solidFill>
              </a:rPr>
              <a:t>Password</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30</a:t>
            </a:fld>
            <a:endParaRPr lang="en-US"/>
          </a:p>
        </p:txBody>
      </p:sp>
    </p:spTree>
    <p:extLst>
      <p:ext uri="{BB962C8B-B14F-4D97-AF65-F5344CB8AC3E}">
        <p14:creationId xmlns:p14="http://schemas.microsoft.com/office/powerpoint/2010/main" val="3295107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Database POV</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a:bodyPr>
          <a:lstStyle/>
          <a:p>
            <a:pPr marL="342900" indent="-342900">
              <a:buFont typeface="Arial" panose="020B0604020202020204" pitchFamily="34" charset="0"/>
              <a:buChar char="•"/>
            </a:pPr>
            <a:r>
              <a:rPr lang="en-US" sz="2000" dirty="0"/>
              <a:t>Has Access to the following:</a:t>
            </a:r>
          </a:p>
          <a:p>
            <a:pPr marL="800100" lvl="1" indent="-342900">
              <a:buFont typeface="Arial" panose="020B0604020202020204" pitchFamily="34" charset="0"/>
              <a:buChar char="•"/>
            </a:pPr>
            <a:r>
              <a:rPr lang="en-US" sz="2600" dirty="0">
                <a:solidFill>
                  <a:schemeClr val="tx1"/>
                </a:solidFill>
              </a:rPr>
              <a:t>Username</a:t>
            </a:r>
          </a:p>
          <a:p>
            <a:pPr marL="800100" lvl="1" indent="-342900">
              <a:buFont typeface="Arial" panose="020B0604020202020204" pitchFamily="34" charset="0"/>
              <a:buChar char="•"/>
            </a:pPr>
            <a:r>
              <a:rPr lang="en-US" sz="2600" dirty="0">
                <a:solidFill>
                  <a:schemeClr val="tx1"/>
                </a:solidFill>
              </a:rPr>
              <a:t>KDF salt</a:t>
            </a:r>
          </a:p>
          <a:p>
            <a:pPr marL="800100" lvl="1" indent="-342900">
              <a:buFont typeface="Arial" panose="020B0604020202020204" pitchFamily="34" charset="0"/>
              <a:buChar char="•"/>
            </a:pPr>
            <a:r>
              <a:rPr lang="en-US" sz="2600" dirty="0">
                <a:solidFill>
                  <a:schemeClr val="tx1"/>
                </a:solidFill>
              </a:rPr>
              <a:t>Main salt</a:t>
            </a:r>
          </a:p>
          <a:p>
            <a:pPr marL="800100" lvl="1" indent="-342900">
              <a:buFont typeface="Arial" panose="020B0604020202020204" pitchFamily="34" charset="0"/>
              <a:buChar char="•"/>
            </a:pPr>
            <a:r>
              <a:rPr lang="en-US" sz="2600" dirty="0">
                <a:solidFill>
                  <a:schemeClr val="tx1"/>
                </a:solidFill>
              </a:rPr>
              <a:t>Encrypted hash</a:t>
            </a:r>
          </a:p>
          <a:p>
            <a:pPr marL="800100" lvl="1" indent="-342900">
              <a:buFont typeface="Arial" panose="020B0604020202020204" pitchFamily="34" charset="0"/>
              <a:buChar char="•"/>
            </a:pPr>
            <a:r>
              <a:rPr lang="en-US" sz="2600" dirty="0">
                <a:solidFill>
                  <a:schemeClr val="tx1"/>
                </a:solidFill>
              </a:rPr>
              <a:t>Credit value</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31</a:t>
            </a:fld>
            <a:endParaRPr lang="en-US"/>
          </a:p>
        </p:txBody>
      </p:sp>
    </p:spTree>
    <p:extLst>
      <p:ext uri="{BB962C8B-B14F-4D97-AF65-F5344CB8AC3E}">
        <p14:creationId xmlns:p14="http://schemas.microsoft.com/office/powerpoint/2010/main" val="4204823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CODE/</a:t>
            </a:r>
            <a:r>
              <a:rPr lang="en-US" sz="3200" b="1" dirty="0" err="1"/>
              <a:t>Progammer</a:t>
            </a:r>
            <a:r>
              <a:rPr lang="en-US" sz="3200" b="1" dirty="0"/>
              <a:t> POV</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a:bodyPr>
          <a:lstStyle/>
          <a:p>
            <a:pPr marL="342900" indent="-342900">
              <a:buFont typeface="Arial" panose="020B0604020202020204" pitchFamily="34" charset="0"/>
              <a:buChar char="•"/>
            </a:pPr>
            <a:r>
              <a:rPr lang="en-US" sz="2000" dirty="0"/>
              <a:t>Has Access to the following:</a:t>
            </a:r>
          </a:p>
          <a:p>
            <a:pPr marL="800100" lvl="1" indent="-342900">
              <a:buFont typeface="Arial" panose="020B0604020202020204" pitchFamily="34" charset="0"/>
              <a:buChar char="•"/>
            </a:pPr>
            <a:r>
              <a:rPr lang="en-US" sz="2600" dirty="0">
                <a:solidFill>
                  <a:schemeClr val="tx1"/>
                </a:solidFill>
              </a:rPr>
              <a:t>L – Length of Hash Algorithm to be given for KDF</a:t>
            </a:r>
          </a:p>
          <a:p>
            <a:pPr marL="800100" lvl="1" indent="-342900">
              <a:buFont typeface="Arial" panose="020B0604020202020204" pitchFamily="34" charset="0"/>
              <a:buChar char="•"/>
            </a:pPr>
            <a:endParaRPr lang="en-US" sz="2600" dirty="0">
              <a:solidFill>
                <a:schemeClr val="tx1"/>
              </a:solidFill>
            </a:endParaRP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32</a:t>
            </a:fld>
            <a:endParaRPr lang="en-US"/>
          </a:p>
        </p:txBody>
      </p:sp>
    </p:spTree>
    <p:extLst>
      <p:ext uri="{BB962C8B-B14F-4D97-AF65-F5344CB8AC3E}">
        <p14:creationId xmlns:p14="http://schemas.microsoft.com/office/powerpoint/2010/main" val="1365957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normAutofit fontScale="90000"/>
          </a:bodyPr>
          <a:lstStyle/>
          <a:p>
            <a:r>
              <a:rPr lang="en-GB" b="1"/>
              <a:t>How the storage is being handled in the project</a:t>
            </a:r>
            <a:endParaRPr lang="en-US"/>
          </a:p>
        </p:txBody>
      </p:sp>
      <p:sp>
        <p:nvSpPr>
          <p:cNvPr id="31" name="Flowchart: Data 30">
            <a:extLst>
              <a:ext uri="{FF2B5EF4-FFF2-40B4-BE49-F238E27FC236}">
                <a16:creationId xmlns:a16="http://schemas.microsoft.com/office/drawing/2014/main" id="{C787EE58-0E96-CD3F-78B2-2C570DD5472A}"/>
              </a:ext>
            </a:extLst>
          </p:cNvPr>
          <p:cNvSpPr/>
          <p:nvPr/>
        </p:nvSpPr>
        <p:spPr>
          <a:xfrm>
            <a:off x="1919292" y="4246479"/>
            <a:ext cx="1945515" cy="62153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Hash Value</a:t>
            </a:r>
            <a:endParaRPr lang="en-US" dirty="0">
              <a:solidFill>
                <a:schemeClr val="tx1"/>
              </a:solidFill>
            </a:endParaRPr>
          </a:p>
        </p:txBody>
      </p:sp>
      <p:sp>
        <p:nvSpPr>
          <p:cNvPr id="3" name="Flowchart: Data 2">
            <a:extLst>
              <a:ext uri="{FF2B5EF4-FFF2-40B4-BE49-F238E27FC236}">
                <a16:creationId xmlns:a16="http://schemas.microsoft.com/office/drawing/2014/main" id="{5C8C2F13-7E33-2CF0-AC6C-768553E3A256}"/>
              </a:ext>
            </a:extLst>
          </p:cNvPr>
          <p:cNvSpPr/>
          <p:nvPr/>
        </p:nvSpPr>
        <p:spPr>
          <a:xfrm>
            <a:off x="1907001" y="3361574"/>
            <a:ext cx="1945515" cy="62153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Main Salt</a:t>
            </a:r>
            <a:endParaRPr lang="en-US"/>
          </a:p>
        </p:txBody>
      </p:sp>
      <p:sp>
        <p:nvSpPr>
          <p:cNvPr id="5" name="Flowchart: Data 4">
            <a:extLst>
              <a:ext uri="{FF2B5EF4-FFF2-40B4-BE49-F238E27FC236}">
                <a16:creationId xmlns:a16="http://schemas.microsoft.com/office/drawing/2014/main" id="{0B8CC44D-DCC3-8645-3CB1-9DCDCC29A294}"/>
              </a:ext>
            </a:extLst>
          </p:cNvPr>
          <p:cNvSpPr/>
          <p:nvPr/>
        </p:nvSpPr>
        <p:spPr>
          <a:xfrm>
            <a:off x="1907001" y="2470527"/>
            <a:ext cx="1945515" cy="62153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KDF Salt</a:t>
            </a:r>
          </a:p>
        </p:txBody>
      </p:sp>
      <p:sp>
        <p:nvSpPr>
          <p:cNvPr id="7" name="Flowchart: Data 6">
            <a:extLst>
              <a:ext uri="{FF2B5EF4-FFF2-40B4-BE49-F238E27FC236}">
                <a16:creationId xmlns:a16="http://schemas.microsoft.com/office/drawing/2014/main" id="{53FA9FF1-B09C-14D5-91E6-BFE472E37929}"/>
              </a:ext>
            </a:extLst>
          </p:cNvPr>
          <p:cNvSpPr/>
          <p:nvPr/>
        </p:nvSpPr>
        <p:spPr>
          <a:xfrm>
            <a:off x="1906999" y="1579476"/>
            <a:ext cx="1945515" cy="62153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tx1"/>
                </a:solidFill>
              </a:rPr>
              <a:t>User</a:t>
            </a:r>
          </a:p>
        </p:txBody>
      </p:sp>
      <p:sp>
        <p:nvSpPr>
          <p:cNvPr id="11" name="Flowchart: Magnetic Disk 10">
            <a:extLst>
              <a:ext uri="{FF2B5EF4-FFF2-40B4-BE49-F238E27FC236}">
                <a16:creationId xmlns:a16="http://schemas.microsoft.com/office/drawing/2014/main" id="{4990E8EC-4B16-E270-C8DA-48062E689124}"/>
              </a:ext>
            </a:extLst>
          </p:cNvPr>
          <p:cNvSpPr/>
          <p:nvPr/>
        </p:nvSpPr>
        <p:spPr>
          <a:xfrm>
            <a:off x="7518604" y="1806677"/>
            <a:ext cx="2875935" cy="285749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banking.db</a:t>
            </a:r>
            <a:endParaRPr lang="en-US" b="1" dirty="0">
              <a:solidFill>
                <a:schemeClr val="tx1"/>
              </a:solidFill>
            </a:endParaRPr>
          </a:p>
          <a:p>
            <a:pPr algn="ctr"/>
            <a:endParaRPr lang="en-US" b="1" dirty="0">
              <a:solidFill>
                <a:schemeClr val="tx1"/>
              </a:solidFill>
            </a:endParaRPr>
          </a:p>
          <a:p>
            <a:pPr algn="ctr"/>
            <a:endParaRPr lang="en-GB" b="1" dirty="0">
              <a:solidFill>
                <a:schemeClr val="tx1"/>
              </a:solidFill>
            </a:endParaRPr>
          </a:p>
          <a:p>
            <a:pPr algn="ctr"/>
            <a:endParaRPr lang="en-US" b="1" dirty="0">
              <a:solidFill>
                <a:schemeClr val="tx1"/>
              </a:solidFill>
            </a:endParaRPr>
          </a:p>
        </p:txBody>
      </p:sp>
      <p:cxnSp>
        <p:nvCxnSpPr>
          <p:cNvPr id="18" name="Straight Arrow Connector 17">
            <a:extLst>
              <a:ext uri="{FF2B5EF4-FFF2-40B4-BE49-F238E27FC236}">
                <a16:creationId xmlns:a16="http://schemas.microsoft.com/office/drawing/2014/main" id="{B0DFF236-1E58-5FE4-3E9C-27485E9ED196}"/>
              </a:ext>
            </a:extLst>
          </p:cNvPr>
          <p:cNvCxnSpPr>
            <a:cxnSpLocks/>
            <a:stCxn id="31" idx="5"/>
          </p:cNvCxnSpPr>
          <p:nvPr/>
        </p:nvCxnSpPr>
        <p:spPr>
          <a:xfrm flipV="1">
            <a:off x="3670256" y="3683929"/>
            <a:ext cx="1906752" cy="873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Flowchart: Alternative Process 20">
            <a:extLst>
              <a:ext uri="{FF2B5EF4-FFF2-40B4-BE49-F238E27FC236}">
                <a16:creationId xmlns:a16="http://schemas.microsoft.com/office/drawing/2014/main" id="{FD6A9E78-6EC1-45EF-29E4-73A1394955E6}"/>
              </a:ext>
            </a:extLst>
          </p:cNvPr>
          <p:cNvSpPr/>
          <p:nvPr/>
        </p:nvSpPr>
        <p:spPr>
          <a:xfrm>
            <a:off x="5462383" y="2743821"/>
            <a:ext cx="1238272" cy="97743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Record for 1 user</a:t>
            </a:r>
          </a:p>
        </p:txBody>
      </p:sp>
      <p:cxnSp>
        <p:nvCxnSpPr>
          <p:cNvPr id="22" name="Straight Arrow Connector 21">
            <a:extLst>
              <a:ext uri="{FF2B5EF4-FFF2-40B4-BE49-F238E27FC236}">
                <a16:creationId xmlns:a16="http://schemas.microsoft.com/office/drawing/2014/main" id="{373689FD-4B69-D28B-8655-AF45712CF372}"/>
              </a:ext>
            </a:extLst>
          </p:cNvPr>
          <p:cNvCxnSpPr>
            <a:cxnSpLocks/>
            <a:stCxn id="3" idx="5"/>
          </p:cNvCxnSpPr>
          <p:nvPr/>
        </p:nvCxnSpPr>
        <p:spPr>
          <a:xfrm flipV="1">
            <a:off x="3657965" y="3428522"/>
            <a:ext cx="1804418" cy="243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7E9FC75-503D-DCF7-02CC-7CAA7A7A49ED}"/>
              </a:ext>
            </a:extLst>
          </p:cNvPr>
          <p:cNvCxnSpPr>
            <a:cxnSpLocks/>
            <a:stCxn id="5" idx="5"/>
          </p:cNvCxnSpPr>
          <p:nvPr/>
        </p:nvCxnSpPr>
        <p:spPr>
          <a:xfrm>
            <a:off x="3657965" y="2781295"/>
            <a:ext cx="1804418" cy="2922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C177F2C-4115-1AF4-744D-A51E840DDF70}"/>
              </a:ext>
            </a:extLst>
          </p:cNvPr>
          <p:cNvCxnSpPr>
            <a:cxnSpLocks/>
            <a:stCxn id="7" idx="5"/>
          </p:cNvCxnSpPr>
          <p:nvPr/>
        </p:nvCxnSpPr>
        <p:spPr>
          <a:xfrm>
            <a:off x="3657963" y="1890244"/>
            <a:ext cx="1804418" cy="921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51439D7-083B-FF08-FC79-1F18E4232F0A}"/>
              </a:ext>
            </a:extLst>
          </p:cNvPr>
          <p:cNvCxnSpPr>
            <a:cxnSpLocks/>
          </p:cNvCxnSpPr>
          <p:nvPr/>
        </p:nvCxnSpPr>
        <p:spPr>
          <a:xfrm flipV="1">
            <a:off x="6624282" y="3193065"/>
            <a:ext cx="894029" cy="157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Flowchart: Data 11">
            <a:extLst>
              <a:ext uri="{FF2B5EF4-FFF2-40B4-BE49-F238E27FC236}">
                <a16:creationId xmlns:a16="http://schemas.microsoft.com/office/drawing/2014/main" id="{6D7B6C5A-1EDC-76A4-1D05-E21730D2EDBE}"/>
              </a:ext>
            </a:extLst>
          </p:cNvPr>
          <p:cNvSpPr/>
          <p:nvPr/>
        </p:nvSpPr>
        <p:spPr>
          <a:xfrm>
            <a:off x="1919291" y="5126173"/>
            <a:ext cx="1945515" cy="62153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dirty="0">
                <a:solidFill>
                  <a:schemeClr val="tx1"/>
                </a:solidFill>
              </a:rPr>
              <a:t>Credit Value</a:t>
            </a:r>
            <a:endParaRPr lang="en-US" dirty="0">
              <a:solidFill>
                <a:schemeClr val="tx1"/>
              </a:solidFill>
            </a:endParaRPr>
          </a:p>
        </p:txBody>
      </p:sp>
      <p:cxnSp>
        <p:nvCxnSpPr>
          <p:cNvPr id="26" name="Straight Arrow Connector 25">
            <a:extLst>
              <a:ext uri="{FF2B5EF4-FFF2-40B4-BE49-F238E27FC236}">
                <a16:creationId xmlns:a16="http://schemas.microsoft.com/office/drawing/2014/main" id="{FC488476-E280-7F39-74E7-13D5441A09E9}"/>
              </a:ext>
            </a:extLst>
          </p:cNvPr>
          <p:cNvCxnSpPr>
            <a:cxnSpLocks/>
          </p:cNvCxnSpPr>
          <p:nvPr/>
        </p:nvCxnSpPr>
        <p:spPr>
          <a:xfrm flipV="1">
            <a:off x="3682775" y="3721256"/>
            <a:ext cx="2141401" cy="17156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223CFAD8-B8C0-FA99-31BB-7D6C32A9A6D3}"/>
              </a:ext>
            </a:extLst>
          </p:cNvPr>
          <p:cNvPicPr>
            <a:picLocks noChangeAspect="1"/>
          </p:cNvPicPr>
          <p:nvPr/>
        </p:nvPicPr>
        <p:blipFill>
          <a:blip r:embed="rId2"/>
          <a:stretch>
            <a:fillRect/>
          </a:stretch>
        </p:blipFill>
        <p:spPr>
          <a:xfrm>
            <a:off x="8397742" y="3299562"/>
            <a:ext cx="1117657" cy="12192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5499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86E4-5FD2-05B7-021B-EFF6C1E81651}"/>
              </a:ext>
            </a:extLst>
          </p:cNvPr>
          <p:cNvSpPr>
            <a:spLocks noGrp="1"/>
          </p:cNvSpPr>
          <p:nvPr>
            <p:ph type="ctrTitle"/>
          </p:nvPr>
        </p:nvSpPr>
        <p:spPr>
          <a:xfrm>
            <a:off x="6370115" y="2571235"/>
            <a:ext cx="5320704" cy="1715531"/>
          </a:xfrm>
        </p:spPr>
        <p:txBody>
          <a:bodyPr/>
          <a:lstStyle/>
          <a:p>
            <a:pPr algn="r"/>
            <a:r>
              <a:rPr lang="en-US" dirty="0"/>
              <a:t>Flask integration | </a:t>
            </a:r>
            <a:r>
              <a:rPr lang="en-US" b="1" dirty="0"/>
              <a:t>Server Side</a:t>
            </a:r>
            <a:endParaRPr lang="en-IN" b="1" dirty="0"/>
          </a:p>
        </p:txBody>
      </p:sp>
    </p:spTree>
    <p:extLst>
      <p:ext uri="{BB962C8B-B14F-4D97-AF65-F5344CB8AC3E}">
        <p14:creationId xmlns:p14="http://schemas.microsoft.com/office/powerpoint/2010/main" val="118097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FLASK Implementation Details</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lnSpcReduction="10000"/>
          </a:bodyPr>
          <a:lstStyle/>
          <a:p>
            <a:pPr marL="342900" indent="-342900">
              <a:buFont typeface="Arial" panose="020B0604020202020204" pitchFamily="34" charset="0"/>
              <a:buChar char="•"/>
            </a:pPr>
            <a:r>
              <a:rPr lang="en-US" sz="2000" dirty="0"/>
              <a:t>We will be creating a Flask Web Server with SSL Certificate system for Securing the connection between the Client and the Web Server.</a:t>
            </a:r>
          </a:p>
          <a:p>
            <a:pPr marL="342900" indent="-342900">
              <a:buFont typeface="Arial" panose="020B0604020202020204" pitchFamily="34" charset="0"/>
              <a:buChar char="•"/>
            </a:pPr>
            <a:r>
              <a:rPr lang="en-US" sz="2000" dirty="0"/>
              <a:t>Since this is a local implementation we have a self-signed SSL Certificate made using OpenSSL for this Implementation</a:t>
            </a:r>
          </a:p>
          <a:p>
            <a:pPr marL="342900" indent="-342900">
              <a:buFont typeface="Arial" panose="020B0604020202020204" pitchFamily="34" charset="0"/>
              <a:buChar char="•"/>
            </a:pPr>
            <a:r>
              <a:rPr lang="en-US" sz="2000" dirty="0"/>
              <a:t>This might show a “Invalid Certificate” in most modern browsers due the fact that there is no proper Certification Authority recognizing our local </a:t>
            </a:r>
            <a:r>
              <a:rPr lang="en-US" sz="2000" dirty="0" err="1"/>
              <a:t>ip</a:t>
            </a:r>
            <a:r>
              <a:rPr lang="en-US" sz="2000" dirty="0"/>
              <a:t> web page, but this is not the case in proper production level implementations</a:t>
            </a:r>
          </a:p>
          <a:p>
            <a:pPr marL="342900" indent="-342900">
              <a:buFont typeface="Arial" panose="020B0604020202020204" pitchFamily="34" charset="0"/>
              <a:buChar char="•"/>
            </a:pPr>
            <a:r>
              <a:rPr lang="en-US" sz="2000" dirty="0"/>
              <a:t>In Production level, a reverse proxy server will be used, example: nginx</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35</a:t>
            </a:fld>
            <a:endParaRPr lang="en-US"/>
          </a:p>
        </p:txBody>
      </p:sp>
      <p:pic>
        <p:nvPicPr>
          <p:cNvPr id="3074" name="Picture 2" descr="Nginx Logo">
            <a:extLst>
              <a:ext uri="{FF2B5EF4-FFF2-40B4-BE49-F238E27FC236}">
                <a16:creationId xmlns:a16="http://schemas.microsoft.com/office/drawing/2014/main" id="{71E0791A-EF44-D069-B6B6-B95930D85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039" y="4338798"/>
            <a:ext cx="1484832" cy="152195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Openssl logo - Social media &amp; Logos Icons">
            <a:extLst>
              <a:ext uri="{FF2B5EF4-FFF2-40B4-BE49-F238E27FC236}">
                <a16:creationId xmlns:a16="http://schemas.microsoft.com/office/drawing/2014/main" id="{D1EE30FE-D993-4446-ACC4-6D3979AC7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702" y="3002952"/>
            <a:ext cx="3115506" cy="155775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ED65-FCC0-0B18-573F-49208E77A917}"/>
              </a:ext>
            </a:extLst>
          </p:cNvPr>
          <p:cNvSpPr>
            <a:spLocks noGrp="1"/>
          </p:cNvSpPr>
          <p:nvPr>
            <p:ph type="title"/>
          </p:nvPr>
        </p:nvSpPr>
        <p:spPr/>
        <p:txBody>
          <a:bodyPr>
            <a:normAutofit fontScale="90000"/>
          </a:bodyPr>
          <a:lstStyle/>
          <a:p>
            <a:r>
              <a:rPr lang="en-US" b="1" dirty="0"/>
              <a:t>Why Self Signed Certificates?</a:t>
            </a:r>
            <a:endParaRPr lang="en-IN" b="1" dirty="0"/>
          </a:p>
        </p:txBody>
      </p:sp>
      <p:sp>
        <p:nvSpPr>
          <p:cNvPr id="11" name="Slide Number Placeholder 10">
            <a:extLst>
              <a:ext uri="{FF2B5EF4-FFF2-40B4-BE49-F238E27FC236}">
                <a16:creationId xmlns:a16="http://schemas.microsoft.com/office/drawing/2014/main" id="{A6E04B6E-439B-7BF4-47DD-22F6AB982387}"/>
              </a:ext>
            </a:extLst>
          </p:cNvPr>
          <p:cNvSpPr>
            <a:spLocks noGrp="1"/>
          </p:cNvSpPr>
          <p:nvPr>
            <p:ph type="sldNum" sz="quarter" idx="22"/>
          </p:nvPr>
        </p:nvSpPr>
        <p:spPr/>
        <p:txBody>
          <a:bodyPr/>
          <a:lstStyle/>
          <a:p>
            <a:fld id="{B5CEABB6-07DC-46E8-9B57-56EC44A396E5}" type="slidenum">
              <a:rPr lang="en-US" smtClean="0"/>
              <a:pPr/>
              <a:t>36</a:t>
            </a:fld>
            <a:endParaRPr lang="en-US"/>
          </a:p>
        </p:txBody>
      </p:sp>
      <p:sp>
        <p:nvSpPr>
          <p:cNvPr id="12" name="Text Placeholder 2">
            <a:extLst>
              <a:ext uri="{FF2B5EF4-FFF2-40B4-BE49-F238E27FC236}">
                <a16:creationId xmlns:a16="http://schemas.microsoft.com/office/drawing/2014/main" id="{4067F7D8-77BA-6708-EB4F-2A9F2CFCF550}"/>
              </a:ext>
            </a:extLst>
          </p:cNvPr>
          <p:cNvSpPr txBox="1">
            <a:spLocks/>
          </p:cNvSpPr>
          <p:nvPr/>
        </p:nvSpPr>
        <p:spPr>
          <a:xfrm>
            <a:off x="4980616" y="1870097"/>
            <a:ext cx="6763197" cy="44018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Since we opted for a Self Signed Certificate for securing the connection for this simple project level implementation, we don’t have a Certification Authority authorizing our domain and site.</a:t>
            </a:r>
          </a:p>
          <a:p>
            <a:pPr marL="342900" indent="-342900"/>
            <a:r>
              <a:rPr lang="en-US" sz="2000" dirty="0"/>
              <a:t>Though an </a:t>
            </a:r>
            <a:r>
              <a:rPr lang="en-US" sz="2000" i="1" dirty="0"/>
              <a:t>ad hoc</a:t>
            </a:r>
            <a:r>
              <a:rPr lang="en-US" sz="2000" dirty="0"/>
              <a:t> option is available in flask which uses dummy SSL certificates, we still opted for a manual implementation with generated certificates.</a:t>
            </a:r>
          </a:p>
          <a:p>
            <a:pPr marL="342900" indent="-342900"/>
            <a:r>
              <a:rPr lang="en-US" sz="2000" dirty="0"/>
              <a:t>This Certificates works just as well as the CA-authorized certificates.</a:t>
            </a:r>
          </a:p>
          <a:p>
            <a:pPr marL="342900" indent="-342900"/>
            <a:endParaRPr lang="en-US" sz="2000" b="1" dirty="0"/>
          </a:p>
        </p:txBody>
      </p:sp>
      <p:pic>
        <p:nvPicPr>
          <p:cNvPr id="14" name="Picture 13">
            <a:extLst>
              <a:ext uri="{FF2B5EF4-FFF2-40B4-BE49-F238E27FC236}">
                <a16:creationId xmlns:a16="http://schemas.microsoft.com/office/drawing/2014/main" id="{2880751B-BC1B-D2A7-D7EE-F509F4CFB663}"/>
              </a:ext>
            </a:extLst>
          </p:cNvPr>
          <p:cNvPicPr>
            <a:picLocks noChangeAspect="1"/>
          </p:cNvPicPr>
          <p:nvPr/>
        </p:nvPicPr>
        <p:blipFill>
          <a:blip r:embed="rId2"/>
          <a:stretch>
            <a:fillRect/>
          </a:stretch>
        </p:blipFill>
        <p:spPr>
          <a:xfrm>
            <a:off x="714411" y="1204683"/>
            <a:ext cx="2170038" cy="1588777"/>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F7A25EA7-3FBF-AEE8-5CB0-DBA6A80E875A}"/>
              </a:ext>
            </a:extLst>
          </p:cNvPr>
          <p:cNvPicPr>
            <a:picLocks noChangeAspect="1"/>
          </p:cNvPicPr>
          <p:nvPr/>
        </p:nvPicPr>
        <p:blipFill>
          <a:blip r:embed="rId3"/>
          <a:stretch>
            <a:fillRect/>
          </a:stretch>
        </p:blipFill>
        <p:spPr>
          <a:xfrm>
            <a:off x="2470139" y="5117218"/>
            <a:ext cx="7251722" cy="6862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462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ED65-FCC0-0B18-573F-49208E77A917}"/>
              </a:ext>
            </a:extLst>
          </p:cNvPr>
          <p:cNvSpPr>
            <a:spLocks noGrp="1"/>
          </p:cNvSpPr>
          <p:nvPr>
            <p:ph type="title"/>
          </p:nvPr>
        </p:nvSpPr>
        <p:spPr/>
        <p:txBody>
          <a:bodyPr>
            <a:normAutofit fontScale="90000"/>
          </a:bodyPr>
          <a:lstStyle/>
          <a:p>
            <a:r>
              <a:rPr lang="en-US" b="1" dirty="0"/>
              <a:t>Why Self Signed Certificates?</a:t>
            </a:r>
            <a:endParaRPr lang="en-IN" b="1" dirty="0"/>
          </a:p>
        </p:txBody>
      </p:sp>
      <p:sp>
        <p:nvSpPr>
          <p:cNvPr id="11" name="Slide Number Placeholder 10">
            <a:extLst>
              <a:ext uri="{FF2B5EF4-FFF2-40B4-BE49-F238E27FC236}">
                <a16:creationId xmlns:a16="http://schemas.microsoft.com/office/drawing/2014/main" id="{A6E04B6E-439B-7BF4-47DD-22F6AB982387}"/>
              </a:ext>
            </a:extLst>
          </p:cNvPr>
          <p:cNvSpPr>
            <a:spLocks noGrp="1"/>
          </p:cNvSpPr>
          <p:nvPr>
            <p:ph type="sldNum" sz="quarter" idx="22"/>
          </p:nvPr>
        </p:nvSpPr>
        <p:spPr/>
        <p:txBody>
          <a:bodyPr/>
          <a:lstStyle/>
          <a:p>
            <a:fld id="{B5CEABB6-07DC-46E8-9B57-56EC44A396E5}" type="slidenum">
              <a:rPr lang="en-US" smtClean="0"/>
              <a:pPr/>
              <a:t>37</a:t>
            </a:fld>
            <a:endParaRPr lang="en-US"/>
          </a:p>
        </p:txBody>
      </p:sp>
      <p:sp>
        <p:nvSpPr>
          <p:cNvPr id="12" name="Text Placeholder 2">
            <a:extLst>
              <a:ext uri="{FF2B5EF4-FFF2-40B4-BE49-F238E27FC236}">
                <a16:creationId xmlns:a16="http://schemas.microsoft.com/office/drawing/2014/main" id="{4067F7D8-77BA-6708-EB4F-2A9F2CFCF550}"/>
              </a:ext>
            </a:extLst>
          </p:cNvPr>
          <p:cNvSpPr txBox="1">
            <a:spLocks/>
          </p:cNvSpPr>
          <p:nvPr/>
        </p:nvSpPr>
        <p:spPr>
          <a:xfrm>
            <a:off x="4968342" y="1649165"/>
            <a:ext cx="6763197" cy="37574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Here are the commands used for generating these certificates using </a:t>
            </a:r>
            <a:r>
              <a:rPr lang="en-US" sz="2000" b="1" dirty="0"/>
              <a:t>OpenSSL</a:t>
            </a:r>
          </a:p>
          <a:p>
            <a:pPr marL="342900" indent="-342900"/>
            <a:r>
              <a:rPr lang="en-US" sz="2000" dirty="0" err="1">
                <a:solidFill>
                  <a:schemeClr val="bg1"/>
                </a:solidFill>
                <a:highlight>
                  <a:srgbClr val="000080"/>
                </a:highlight>
                <a:latin typeface="Consolas" panose="020B0609020204030204" pitchFamily="49" charset="0"/>
              </a:rPr>
              <a:t>openssl</a:t>
            </a:r>
            <a:r>
              <a:rPr lang="en-US" sz="2000" dirty="0">
                <a:solidFill>
                  <a:schemeClr val="bg1"/>
                </a:solidFill>
                <a:highlight>
                  <a:srgbClr val="000080"/>
                </a:highlight>
                <a:latin typeface="Consolas" panose="020B0609020204030204" pitchFamily="49" charset="0"/>
              </a:rPr>
              <a:t> req -x509 -</a:t>
            </a:r>
            <a:r>
              <a:rPr lang="en-US" sz="2000" dirty="0" err="1">
                <a:solidFill>
                  <a:schemeClr val="bg1"/>
                </a:solidFill>
                <a:highlight>
                  <a:srgbClr val="000080"/>
                </a:highlight>
                <a:latin typeface="Consolas" panose="020B0609020204030204" pitchFamily="49" charset="0"/>
              </a:rPr>
              <a:t>newkey</a:t>
            </a:r>
            <a:r>
              <a:rPr lang="en-US" sz="2000" dirty="0">
                <a:solidFill>
                  <a:schemeClr val="bg1"/>
                </a:solidFill>
                <a:highlight>
                  <a:srgbClr val="000080"/>
                </a:highlight>
                <a:latin typeface="Consolas" panose="020B0609020204030204" pitchFamily="49" charset="0"/>
              </a:rPr>
              <a:t> rsa:4096 -nodes -out </a:t>
            </a:r>
            <a:r>
              <a:rPr lang="en-US" sz="2000" dirty="0" err="1">
                <a:solidFill>
                  <a:schemeClr val="bg1"/>
                </a:solidFill>
                <a:highlight>
                  <a:srgbClr val="000080"/>
                </a:highlight>
                <a:latin typeface="Consolas" panose="020B0609020204030204" pitchFamily="49" charset="0"/>
              </a:rPr>
              <a:t>cert.pem</a:t>
            </a:r>
            <a:r>
              <a:rPr lang="en-US" sz="2000" dirty="0">
                <a:solidFill>
                  <a:schemeClr val="bg1"/>
                </a:solidFill>
                <a:highlight>
                  <a:srgbClr val="000080"/>
                </a:highlight>
                <a:latin typeface="Consolas" panose="020B0609020204030204" pitchFamily="49" charset="0"/>
              </a:rPr>
              <a:t> -</a:t>
            </a:r>
            <a:r>
              <a:rPr lang="en-US" sz="2000" dirty="0" err="1">
                <a:solidFill>
                  <a:schemeClr val="bg1"/>
                </a:solidFill>
                <a:highlight>
                  <a:srgbClr val="000080"/>
                </a:highlight>
                <a:latin typeface="Consolas" panose="020B0609020204030204" pitchFamily="49" charset="0"/>
              </a:rPr>
              <a:t>keyout</a:t>
            </a:r>
            <a:r>
              <a:rPr lang="en-US" sz="2000" dirty="0">
                <a:solidFill>
                  <a:schemeClr val="bg1"/>
                </a:solidFill>
                <a:highlight>
                  <a:srgbClr val="000080"/>
                </a:highlight>
                <a:latin typeface="Consolas" panose="020B0609020204030204" pitchFamily="49" charset="0"/>
              </a:rPr>
              <a:t> </a:t>
            </a:r>
            <a:r>
              <a:rPr lang="en-US" sz="2000" dirty="0" err="1">
                <a:solidFill>
                  <a:schemeClr val="bg1"/>
                </a:solidFill>
                <a:highlight>
                  <a:srgbClr val="000080"/>
                </a:highlight>
                <a:latin typeface="Consolas" panose="020B0609020204030204" pitchFamily="49" charset="0"/>
              </a:rPr>
              <a:t>key.pem</a:t>
            </a:r>
            <a:r>
              <a:rPr lang="en-US" sz="2000" dirty="0">
                <a:solidFill>
                  <a:schemeClr val="bg1"/>
                </a:solidFill>
                <a:highlight>
                  <a:srgbClr val="000080"/>
                </a:highlight>
                <a:latin typeface="Consolas" panose="020B0609020204030204" pitchFamily="49" charset="0"/>
              </a:rPr>
              <a:t> -days 3650</a:t>
            </a:r>
          </a:p>
          <a:p>
            <a:pPr marL="342900" indent="-342900"/>
            <a:r>
              <a:rPr lang="en-US" sz="2000" dirty="0"/>
              <a:t>This command generates a 2 certificate files of X.509 format, where </a:t>
            </a:r>
            <a:r>
              <a:rPr lang="en-US" sz="2000" b="1" dirty="0" err="1"/>
              <a:t>cert.pem</a:t>
            </a:r>
            <a:r>
              <a:rPr lang="en-US" sz="2000" dirty="0"/>
              <a:t> is the public key and the </a:t>
            </a:r>
            <a:r>
              <a:rPr lang="en-US" sz="2000" b="1" dirty="0" err="1"/>
              <a:t>key.pem</a:t>
            </a:r>
            <a:r>
              <a:rPr lang="en-US" sz="2000" b="1" dirty="0"/>
              <a:t> </a:t>
            </a:r>
            <a:r>
              <a:rPr lang="en-US" sz="2000" dirty="0"/>
              <a:t>is the unencrypted private key.</a:t>
            </a:r>
          </a:p>
          <a:p>
            <a:pPr marL="342900" indent="-342900"/>
            <a:r>
              <a:rPr lang="en-US" sz="2000" dirty="0"/>
              <a:t>Both these certificates are set to be valid for 3650 days (10 years)</a:t>
            </a:r>
          </a:p>
          <a:p>
            <a:pPr marL="342900" indent="-342900"/>
            <a:r>
              <a:rPr lang="en-US" sz="2000" dirty="0"/>
              <a:t>Usually the private is key is encrypted separately to be stored in the app server, for protection.</a:t>
            </a:r>
          </a:p>
        </p:txBody>
      </p:sp>
      <p:pic>
        <p:nvPicPr>
          <p:cNvPr id="14" name="Picture 13">
            <a:extLst>
              <a:ext uri="{FF2B5EF4-FFF2-40B4-BE49-F238E27FC236}">
                <a16:creationId xmlns:a16="http://schemas.microsoft.com/office/drawing/2014/main" id="{2880751B-BC1B-D2A7-D7EE-F509F4CFB663}"/>
              </a:ext>
            </a:extLst>
          </p:cNvPr>
          <p:cNvPicPr>
            <a:picLocks noChangeAspect="1"/>
          </p:cNvPicPr>
          <p:nvPr/>
        </p:nvPicPr>
        <p:blipFill>
          <a:blip r:embed="rId2"/>
          <a:stretch>
            <a:fillRect/>
          </a:stretch>
        </p:blipFill>
        <p:spPr>
          <a:xfrm>
            <a:off x="714411" y="1204683"/>
            <a:ext cx="2170038" cy="158877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D25BE72-DD65-F200-9FA8-2CB777ECA78E}"/>
              </a:ext>
            </a:extLst>
          </p:cNvPr>
          <p:cNvPicPr>
            <a:picLocks noChangeAspect="1"/>
          </p:cNvPicPr>
          <p:nvPr/>
        </p:nvPicPr>
        <p:blipFill>
          <a:blip r:embed="rId3"/>
          <a:stretch>
            <a:fillRect/>
          </a:stretch>
        </p:blipFill>
        <p:spPr>
          <a:xfrm>
            <a:off x="674359" y="5470309"/>
            <a:ext cx="10843282" cy="7333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209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Cross Site REQUEST FORGERY (csrf)</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625646" y="1746613"/>
            <a:ext cx="6763197" cy="4401827"/>
          </a:xfrm>
        </p:spPr>
        <p:txBody>
          <a:bodyPr>
            <a:normAutofit/>
          </a:bodyPr>
          <a:lstStyle/>
          <a:p>
            <a:pPr marL="342900" indent="-342900">
              <a:buFont typeface="Arial" panose="020B0604020202020204" pitchFamily="34" charset="0"/>
              <a:buChar char="•"/>
            </a:pPr>
            <a:r>
              <a:rPr lang="en-US" sz="2000" dirty="0"/>
              <a:t>Cross Site Request Forgery is when a Cross-Site Request Forgery (CSRF) is a type of web attack where a malicious website tricks a user's browser into making an unintended and unauthorized request to another site where the user is authenticated. </a:t>
            </a:r>
          </a:p>
          <a:p>
            <a:pPr marL="342900" indent="-342900">
              <a:buFont typeface="Arial" panose="020B0604020202020204" pitchFamily="34" charset="0"/>
              <a:buChar char="•"/>
            </a:pPr>
            <a:r>
              <a:rPr lang="en-US" sz="2000" dirty="0"/>
              <a:t>This attack takes advantage of the fact that browsers automatically include any relevant cookies, including session cookies, with requests made to a particular domain.</a:t>
            </a:r>
          </a:p>
          <a:p>
            <a:pPr marL="342900" indent="-342900">
              <a:buFont typeface="Arial" panose="020B0604020202020204" pitchFamily="34" charset="0"/>
              <a:buChar char="•"/>
            </a:pPr>
            <a:r>
              <a:rPr lang="en-US" sz="2000" dirty="0"/>
              <a:t>In our implementation we dont have any cookies, rather we need to protect the various html forms we have on the webpage.</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38</a:t>
            </a:fld>
            <a:endParaRPr lang="en-US"/>
          </a:p>
        </p:txBody>
      </p:sp>
      <p:pic>
        <p:nvPicPr>
          <p:cNvPr id="2050" name="Picture 2" descr="CSRF Protection in Flask - GeeksforGeeks">
            <a:extLst>
              <a:ext uri="{FF2B5EF4-FFF2-40B4-BE49-F238E27FC236}">
                <a16:creationId xmlns:a16="http://schemas.microsoft.com/office/drawing/2014/main" id="{4772479F-F87D-E473-E558-4A57C93F6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451" y="2140624"/>
            <a:ext cx="4161257" cy="3068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713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Cross Site REQUEST FORGERY (csrf)</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4521432" cy="3039433"/>
          </a:xfrm>
        </p:spPr>
        <p:txBody>
          <a:bodyPr>
            <a:normAutofit fontScale="92500"/>
          </a:bodyPr>
          <a:lstStyle/>
          <a:p>
            <a:pPr marL="342900" indent="-342900">
              <a:buFont typeface="Arial" panose="020B0604020202020204" pitchFamily="34" charset="0"/>
              <a:buChar char="•"/>
            </a:pPr>
            <a:r>
              <a:rPr lang="en-US" sz="2000" dirty="0"/>
              <a:t>For every form that is being sent to the client, at that moment a csrf-token is randomly generated</a:t>
            </a:r>
          </a:p>
          <a:p>
            <a:pPr marL="342900" indent="-342900">
              <a:buFont typeface="Arial" panose="020B0604020202020204" pitchFamily="34" charset="0"/>
              <a:buChar char="•"/>
            </a:pPr>
            <a:r>
              <a:rPr lang="en-US" sz="2000" dirty="0"/>
              <a:t>This csrf token is sent through a hidden element in the html form when the client does a GET request.</a:t>
            </a:r>
          </a:p>
          <a:p>
            <a:pPr marL="342900" indent="-342900">
              <a:buFont typeface="Arial" panose="020B0604020202020204" pitchFamily="34" charset="0"/>
              <a:buChar char="•"/>
            </a:pPr>
            <a:r>
              <a:rPr lang="en-US" sz="2000" dirty="0"/>
              <a:t>When the client submits the form, the csrf-token is verified and the session is validated</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39</a:t>
            </a:fld>
            <a:endParaRPr lang="en-US"/>
          </a:p>
        </p:txBody>
      </p:sp>
      <p:pic>
        <p:nvPicPr>
          <p:cNvPr id="8" name="Picture 7">
            <a:extLst>
              <a:ext uri="{FF2B5EF4-FFF2-40B4-BE49-F238E27FC236}">
                <a16:creationId xmlns:a16="http://schemas.microsoft.com/office/drawing/2014/main" id="{91D1AE07-B4E5-690E-14F3-B10DAA8A3382}"/>
              </a:ext>
            </a:extLst>
          </p:cNvPr>
          <p:cNvPicPr>
            <a:picLocks noChangeAspect="1"/>
          </p:cNvPicPr>
          <p:nvPr/>
        </p:nvPicPr>
        <p:blipFill>
          <a:blip r:embed="rId2"/>
          <a:stretch>
            <a:fillRect/>
          </a:stretch>
        </p:blipFill>
        <p:spPr>
          <a:xfrm>
            <a:off x="5417421" y="2150860"/>
            <a:ext cx="4521432" cy="958899"/>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2B22E51-E81D-5FC7-C79A-D83DB3E00F4B}"/>
              </a:ext>
            </a:extLst>
          </p:cNvPr>
          <p:cNvPicPr>
            <a:picLocks noChangeAspect="1"/>
          </p:cNvPicPr>
          <p:nvPr/>
        </p:nvPicPr>
        <p:blipFill>
          <a:blip r:embed="rId3"/>
          <a:stretch>
            <a:fillRect/>
          </a:stretch>
        </p:blipFill>
        <p:spPr>
          <a:xfrm>
            <a:off x="987086" y="4793429"/>
            <a:ext cx="8474753" cy="1279631"/>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B2CC2C1-F6EB-62C9-10B3-9A44AC6AF8D3}"/>
              </a:ext>
            </a:extLst>
          </p:cNvPr>
          <p:cNvPicPr>
            <a:picLocks noChangeAspect="1"/>
          </p:cNvPicPr>
          <p:nvPr/>
        </p:nvPicPr>
        <p:blipFill>
          <a:blip r:embed="rId4"/>
          <a:stretch>
            <a:fillRect/>
          </a:stretch>
        </p:blipFill>
        <p:spPr>
          <a:xfrm>
            <a:off x="5417421" y="3429000"/>
            <a:ext cx="6267772" cy="9906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320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What we will be implementing</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2780149"/>
            <a:ext cx="6763197" cy="2279758"/>
          </a:xfrm>
        </p:spPr>
        <p:txBody>
          <a:bodyPr>
            <a:normAutofit/>
          </a:bodyPr>
          <a:lstStyle/>
          <a:p>
            <a:r>
              <a:rPr lang="en-US" sz="2000" dirty="0"/>
              <a:t>We will be implementing the concept of double hashing along with all the layers of protection against various attacks, into a Python Flask Webserver.</a:t>
            </a:r>
          </a:p>
          <a:p>
            <a:r>
              <a:rPr lang="en-IN" sz="2000" dirty="0"/>
              <a:t>This way we will be taking the Server-Client Model and interaction protection into consideration.</a:t>
            </a:r>
            <a:endParaRPr lang="en-US" sz="2000" dirty="0"/>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4</a:t>
            </a:fld>
            <a:endParaRPr lang="en-US"/>
          </a:p>
        </p:txBody>
      </p:sp>
      <p:pic>
        <p:nvPicPr>
          <p:cNvPr id="1026" name="Picture 2" descr="Flask&quot; Icon - Download for free – Iconduck">
            <a:extLst>
              <a:ext uri="{FF2B5EF4-FFF2-40B4-BE49-F238E27FC236}">
                <a16:creationId xmlns:a16="http://schemas.microsoft.com/office/drawing/2014/main" id="{827B42E7-0065-0920-DB09-07A0C4B60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1310" y="3429000"/>
            <a:ext cx="1934204" cy="248535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5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CD586-E211-B821-84AE-4E230B8DB9D1}"/>
              </a:ext>
            </a:extLst>
          </p:cNvPr>
          <p:cNvSpPr>
            <a:spLocks noGrp="1"/>
          </p:cNvSpPr>
          <p:nvPr>
            <p:ph type="title"/>
          </p:nvPr>
        </p:nvSpPr>
        <p:spPr>
          <a:xfrm>
            <a:off x="625646" y="444257"/>
            <a:ext cx="5111750" cy="1204912"/>
          </a:xfrm>
        </p:spPr>
        <p:txBody>
          <a:bodyPr>
            <a:normAutofit/>
          </a:bodyPr>
          <a:lstStyle/>
          <a:p>
            <a:r>
              <a:rPr lang="en-US" sz="3200" b="1" dirty="0"/>
              <a:t>Other Important Details</a:t>
            </a:r>
            <a:endParaRPr lang="en-IN" sz="3200" b="1" dirty="0"/>
          </a:p>
        </p:txBody>
      </p:sp>
      <p:sp>
        <p:nvSpPr>
          <p:cNvPr id="3" name="Text Placeholder 2">
            <a:extLst>
              <a:ext uri="{FF2B5EF4-FFF2-40B4-BE49-F238E27FC236}">
                <a16:creationId xmlns:a16="http://schemas.microsoft.com/office/drawing/2014/main" id="{0ADB85D3-B069-1A22-87AA-3791151116C7}"/>
              </a:ext>
            </a:extLst>
          </p:cNvPr>
          <p:cNvSpPr>
            <a:spLocks noGrp="1"/>
          </p:cNvSpPr>
          <p:nvPr>
            <p:ph type="body" idx="1"/>
          </p:nvPr>
        </p:nvSpPr>
        <p:spPr>
          <a:xfrm>
            <a:off x="838200" y="1649168"/>
            <a:ext cx="6763197" cy="4401827"/>
          </a:xfrm>
        </p:spPr>
        <p:txBody>
          <a:bodyPr>
            <a:normAutofit fontScale="92500" lnSpcReduction="20000"/>
          </a:bodyPr>
          <a:lstStyle/>
          <a:p>
            <a:pPr marL="342900" indent="-342900">
              <a:buFont typeface="Arial" panose="020B0604020202020204" pitchFamily="34" charset="0"/>
              <a:buChar char="•"/>
            </a:pPr>
            <a:r>
              <a:rPr lang="en-US" sz="2400" dirty="0"/>
              <a:t>Other than CSRF Protection we also have the following</a:t>
            </a:r>
          </a:p>
          <a:p>
            <a:pPr marL="800100" lvl="1" indent="-342900">
              <a:buFont typeface="Arial" panose="020B0604020202020204" pitchFamily="34" charset="0"/>
              <a:buChar char="•"/>
            </a:pPr>
            <a:r>
              <a:rPr lang="en-US" sz="2400" dirty="0">
                <a:solidFill>
                  <a:schemeClr val="tx1"/>
                </a:solidFill>
              </a:rPr>
              <a:t>A simple </a:t>
            </a:r>
            <a:r>
              <a:rPr lang="en-US" sz="2400" b="1" dirty="0">
                <a:solidFill>
                  <a:schemeClr val="tx1"/>
                </a:solidFill>
              </a:rPr>
              <a:t>timeout</a:t>
            </a:r>
            <a:r>
              <a:rPr lang="en-US" sz="2400" dirty="0">
                <a:solidFill>
                  <a:schemeClr val="tx1"/>
                </a:solidFill>
              </a:rPr>
              <a:t> for the banking page</a:t>
            </a:r>
          </a:p>
          <a:p>
            <a:pPr marL="800100" lvl="1" indent="-342900">
              <a:buFont typeface="Arial" panose="020B0604020202020204" pitchFamily="34" charset="0"/>
              <a:buChar char="•"/>
            </a:pPr>
            <a:r>
              <a:rPr lang="en-US" sz="2400" b="1" dirty="0">
                <a:solidFill>
                  <a:schemeClr val="tx1"/>
                </a:solidFill>
              </a:rPr>
              <a:t>Limited attempts </a:t>
            </a:r>
            <a:r>
              <a:rPr lang="en-US" sz="2400" dirty="0">
                <a:solidFill>
                  <a:schemeClr val="tx1"/>
                </a:solidFill>
              </a:rPr>
              <a:t>at Sign-Up and Sign-In pages </a:t>
            </a:r>
          </a:p>
          <a:p>
            <a:pPr marL="800100" lvl="1" indent="-342900">
              <a:buFont typeface="Arial" panose="020B0604020202020204" pitchFamily="34" charset="0"/>
              <a:buChar char="•"/>
            </a:pPr>
            <a:r>
              <a:rPr lang="en-US" sz="2400" dirty="0">
                <a:solidFill>
                  <a:schemeClr val="tx1"/>
                </a:solidFill>
              </a:rPr>
              <a:t>Any error that occurs in the banking page that could have been caused maliciously, instantly </a:t>
            </a:r>
            <a:r>
              <a:rPr lang="en-US" sz="2400" b="1" dirty="0">
                <a:solidFill>
                  <a:schemeClr val="tx1"/>
                </a:solidFill>
              </a:rPr>
              <a:t>logs the user out</a:t>
            </a:r>
          </a:p>
          <a:p>
            <a:pPr marL="342900" indent="-342900">
              <a:buFont typeface="Arial" panose="020B0604020202020204" pitchFamily="34" charset="0"/>
              <a:buChar char="•"/>
            </a:pPr>
            <a:r>
              <a:rPr lang="en-US" sz="2400" dirty="0"/>
              <a:t>Important Improvements to consider</a:t>
            </a:r>
          </a:p>
          <a:p>
            <a:pPr marL="800100" lvl="1" indent="-342900">
              <a:buFont typeface="Arial" panose="020B0604020202020204" pitchFamily="34" charset="0"/>
              <a:buChar char="•"/>
            </a:pPr>
            <a:r>
              <a:rPr lang="en-US" sz="2400" dirty="0">
                <a:solidFill>
                  <a:schemeClr val="tx1"/>
                </a:solidFill>
              </a:rPr>
              <a:t>Database Backup System</a:t>
            </a:r>
          </a:p>
          <a:p>
            <a:pPr marL="800100" lvl="1" indent="-342900">
              <a:buFont typeface="Arial" panose="020B0604020202020204" pitchFamily="34" charset="0"/>
              <a:buChar char="•"/>
            </a:pPr>
            <a:r>
              <a:rPr lang="en-US" sz="2400" dirty="0">
                <a:solidFill>
                  <a:schemeClr val="tx1"/>
                </a:solidFill>
              </a:rPr>
              <a:t>Rotating Encryption Key System               </a:t>
            </a:r>
            <a:r>
              <a:rPr kumimoji="0" lang="en-US" sz="1800" b="0" i="0" u="none" strike="noStrike" kern="1200" cap="none" spc="0" normalizeH="0" baseline="0" noProof="0" dirty="0">
                <a:ln>
                  <a:noFill/>
                </a:ln>
                <a:solidFill>
                  <a:prstClr val="black"/>
                </a:solidFill>
                <a:effectLst/>
                <a:uLnTx/>
                <a:uFillTx/>
                <a:latin typeface="Tenorite"/>
                <a:ea typeface="+mn-ea"/>
                <a:cs typeface="+mn-cs"/>
              </a:rPr>
              <a:t>(Wouldn’t be possible with Pepper!)</a:t>
            </a:r>
            <a:endParaRPr lang="en-US" sz="2400" dirty="0">
              <a:solidFill>
                <a:schemeClr val="tx1"/>
              </a:solidFill>
            </a:endParaRPr>
          </a:p>
          <a:p>
            <a:pPr marL="800100" lvl="1" indent="-342900">
              <a:buFont typeface="Arial" panose="020B0604020202020204" pitchFamily="34" charset="0"/>
              <a:buChar char="•"/>
            </a:pPr>
            <a:r>
              <a:rPr lang="en-US" sz="2400" dirty="0">
                <a:solidFill>
                  <a:schemeClr val="tx1"/>
                </a:solidFill>
              </a:rPr>
              <a:t>Hardware Security Module (HSM)                        </a:t>
            </a:r>
            <a:r>
              <a:rPr lang="en-US" sz="1800" dirty="0">
                <a:solidFill>
                  <a:schemeClr val="tx1"/>
                </a:solidFill>
              </a:rPr>
              <a:t>(or)                                                                                    </a:t>
            </a:r>
            <a:r>
              <a:rPr lang="en-US" sz="2400" dirty="0">
                <a:solidFill>
                  <a:schemeClr val="tx1"/>
                </a:solidFill>
              </a:rPr>
              <a:t>Cloud based Key Management for storing Key value for Encryption.</a:t>
            </a:r>
          </a:p>
        </p:txBody>
      </p:sp>
      <p:sp>
        <p:nvSpPr>
          <p:cNvPr id="6" name="Slide Number Placeholder 5">
            <a:extLst>
              <a:ext uri="{FF2B5EF4-FFF2-40B4-BE49-F238E27FC236}">
                <a16:creationId xmlns:a16="http://schemas.microsoft.com/office/drawing/2014/main" id="{63A23CCE-1DA0-512D-AA67-2E584C866E55}"/>
              </a:ext>
            </a:extLst>
          </p:cNvPr>
          <p:cNvSpPr>
            <a:spLocks noGrp="1"/>
          </p:cNvSpPr>
          <p:nvPr>
            <p:ph type="sldNum" sz="quarter" idx="12"/>
          </p:nvPr>
        </p:nvSpPr>
        <p:spPr/>
        <p:txBody>
          <a:bodyPr/>
          <a:lstStyle/>
          <a:p>
            <a:fld id="{B5CEABB6-07DC-46E8-9B57-56EC44A396E5}" type="slidenum">
              <a:rPr lang="en-US" smtClean="0"/>
              <a:t>40</a:t>
            </a:fld>
            <a:endParaRPr lang="en-US"/>
          </a:p>
        </p:txBody>
      </p:sp>
    </p:spTree>
    <p:extLst>
      <p:ext uri="{BB962C8B-B14F-4D97-AF65-F5344CB8AC3E}">
        <p14:creationId xmlns:p14="http://schemas.microsoft.com/office/powerpoint/2010/main" val="399030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dirty="0"/>
              <a:t>Flask WEBPAGE IMPLEMENTATION</a:t>
            </a:r>
            <a:endParaRPr lang="en-US" dirty="0"/>
          </a:p>
        </p:txBody>
      </p:sp>
      <p:pic>
        <p:nvPicPr>
          <p:cNvPr id="5" name="Picture 4">
            <a:extLst>
              <a:ext uri="{FF2B5EF4-FFF2-40B4-BE49-F238E27FC236}">
                <a16:creationId xmlns:a16="http://schemas.microsoft.com/office/drawing/2014/main" id="{EDA6B043-4781-EBB8-7F28-2CF100D45711}"/>
              </a:ext>
            </a:extLst>
          </p:cNvPr>
          <p:cNvPicPr>
            <a:picLocks noChangeAspect="1"/>
          </p:cNvPicPr>
          <p:nvPr/>
        </p:nvPicPr>
        <p:blipFill>
          <a:blip r:embed="rId2"/>
          <a:stretch>
            <a:fillRect/>
          </a:stretch>
        </p:blipFill>
        <p:spPr>
          <a:xfrm>
            <a:off x="742675" y="1806359"/>
            <a:ext cx="10706650" cy="4159464"/>
          </a:xfrm>
          <a:prstGeom prst="rect">
            <a:avLst/>
          </a:prstGeom>
        </p:spPr>
      </p:pic>
    </p:spTree>
    <p:extLst>
      <p:ext uri="{BB962C8B-B14F-4D97-AF65-F5344CB8AC3E}">
        <p14:creationId xmlns:p14="http://schemas.microsoft.com/office/powerpoint/2010/main" val="190635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dirty="0"/>
              <a:t>Flask WEBPAGE IMPLEMENTATION</a:t>
            </a:r>
            <a:endParaRPr lang="en-US" dirty="0"/>
          </a:p>
        </p:txBody>
      </p:sp>
      <p:sp>
        <p:nvSpPr>
          <p:cNvPr id="8" name="TextBox 7">
            <a:extLst>
              <a:ext uri="{FF2B5EF4-FFF2-40B4-BE49-F238E27FC236}">
                <a16:creationId xmlns:a16="http://schemas.microsoft.com/office/drawing/2014/main" id="{4D3C6BAE-AA3A-F924-DD15-55F2324DF849}"/>
              </a:ext>
            </a:extLst>
          </p:cNvPr>
          <p:cNvSpPr txBox="1"/>
          <p:nvPr/>
        </p:nvSpPr>
        <p:spPr>
          <a:xfrm>
            <a:off x="952344" y="3662361"/>
            <a:ext cx="1373545" cy="369332"/>
          </a:xfrm>
          <a:prstGeom prst="rect">
            <a:avLst/>
          </a:prstGeom>
          <a:noFill/>
        </p:spPr>
        <p:txBody>
          <a:bodyPr wrap="square">
            <a:spAutoFit/>
          </a:bodyPr>
          <a:lstStyle/>
          <a:p>
            <a:r>
              <a:rPr lang="en-US" sz="1800" b="1" dirty="0">
                <a:solidFill>
                  <a:schemeClr val="bg1"/>
                </a:solidFill>
              </a:rPr>
              <a:t>Home page</a:t>
            </a:r>
          </a:p>
        </p:txBody>
      </p:sp>
      <p:pic>
        <p:nvPicPr>
          <p:cNvPr id="4" name="Picture 3">
            <a:extLst>
              <a:ext uri="{FF2B5EF4-FFF2-40B4-BE49-F238E27FC236}">
                <a16:creationId xmlns:a16="http://schemas.microsoft.com/office/drawing/2014/main" id="{C3587093-5C1A-FF50-D4A9-3A166C889C92}"/>
              </a:ext>
            </a:extLst>
          </p:cNvPr>
          <p:cNvPicPr>
            <a:picLocks noChangeAspect="1"/>
          </p:cNvPicPr>
          <p:nvPr/>
        </p:nvPicPr>
        <p:blipFill>
          <a:blip r:embed="rId2"/>
          <a:stretch>
            <a:fillRect/>
          </a:stretch>
        </p:blipFill>
        <p:spPr>
          <a:xfrm>
            <a:off x="2490563" y="1593629"/>
            <a:ext cx="7210873" cy="4506797"/>
          </a:xfrm>
          <a:prstGeom prst="rect">
            <a:avLst/>
          </a:prstGeom>
        </p:spPr>
      </p:pic>
    </p:spTree>
    <p:extLst>
      <p:ext uri="{BB962C8B-B14F-4D97-AF65-F5344CB8AC3E}">
        <p14:creationId xmlns:p14="http://schemas.microsoft.com/office/powerpoint/2010/main" val="3902972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dirty="0"/>
              <a:t>Flask WEBPAGE IMPLEMENTATION</a:t>
            </a:r>
            <a:endParaRPr lang="en-US" dirty="0"/>
          </a:p>
        </p:txBody>
      </p:sp>
      <p:sp>
        <p:nvSpPr>
          <p:cNvPr id="4" name="TextBox 3">
            <a:extLst>
              <a:ext uri="{FF2B5EF4-FFF2-40B4-BE49-F238E27FC236}">
                <a16:creationId xmlns:a16="http://schemas.microsoft.com/office/drawing/2014/main" id="{9E8A3EA5-8B8B-02BF-1A40-23F088964B76}"/>
              </a:ext>
            </a:extLst>
          </p:cNvPr>
          <p:cNvSpPr txBox="1"/>
          <p:nvPr/>
        </p:nvSpPr>
        <p:spPr>
          <a:xfrm>
            <a:off x="1032124" y="3639934"/>
            <a:ext cx="1373545" cy="369332"/>
          </a:xfrm>
          <a:prstGeom prst="rect">
            <a:avLst/>
          </a:prstGeom>
          <a:noFill/>
        </p:spPr>
        <p:txBody>
          <a:bodyPr wrap="square">
            <a:spAutoFit/>
          </a:bodyPr>
          <a:lstStyle/>
          <a:p>
            <a:r>
              <a:rPr lang="en-US" sz="1800" b="1" dirty="0">
                <a:solidFill>
                  <a:schemeClr val="bg1"/>
                </a:solidFill>
              </a:rPr>
              <a:t>Login Page</a:t>
            </a:r>
          </a:p>
        </p:txBody>
      </p:sp>
      <p:pic>
        <p:nvPicPr>
          <p:cNvPr id="6" name="Picture 5">
            <a:extLst>
              <a:ext uri="{FF2B5EF4-FFF2-40B4-BE49-F238E27FC236}">
                <a16:creationId xmlns:a16="http://schemas.microsoft.com/office/drawing/2014/main" id="{FA3ED7C7-CAB3-BAE1-A321-65E63727D068}"/>
              </a:ext>
            </a:extLst>
          </p:cNvPr>
          <p:cNvPicPr>
            <a:picLocks noChangeAspect="1"/>
          </p:cNvPicPr>
          <p:nvPr/>
        </p:nvPicPr>
        <p:blipFill>
          <a:blip r:embed="rId2"/>
          <a:stretch>
            <a:fillRect/>
          </a:stretch>
        </p:blipFill>
        <p:spPr>
          <a:xfrm>
            <a:off x="2545705" y="1740470"/>
            <a:ext cx="7260150" cy="4537592"/>
          </a:xfrm>
          <a:prstGeom prst="rect">
            <a:avLst/>
          </a:prstGeom>
        </p:spPr>
      </p:pic>
    </p:spTree>
    <p:extLst>
      <p:ext uri="{BB962C8B-B14F-4D97-AF65-F5344CB8AC3E}">
        <p14:creationId xmlns:p14="http://schemas.microsoft.com/office/powerpoint/2010/main" val="127559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dirty="0"/>
              <a:t>Flask WEBPAGE IMPLEMENTATION</a:t>
            </a:r>
            <a:endParaRPr lang="en-US" dirty="0"/>
          </a:p>
        </p:txBody>
      </p:sp>
      <p:sp>
        <p:nvSpPr>
          <p:cNvPr id="4" name="TextBox 3">
            <a:extLst>
              <a:ext uri="{FF2B5EF4-FFF2-40B4-BE49-F238E27FC236}">
                <a16:creationId xmlns:a16="http://schemas.microsoft.com/office/drawing/2014/main" id="{9E8A3EA5-8B8B-02BF-1A40-23F088964B76}"/>
              </a:ext>
            </a:extLst>
          </p:cNvPr>
          <p:cNvSpPr txBox="1"/>
          <p:nvPr/>
        </p:nvSpPr>
        <p:spPr>
          <a:xfrm>
            <a:off x="645091" y="3624264"/>
            <a:ext cx="1704938" cy="369332"/>
          </a:xfrm>
          <a:prstGeom prst="rect">
            <a:avLst/>
          </a:prstGeom>
          <a:noFill/>
        </p:spPr>
        <p:txBody>
          <a:bodyPr wrap="square">
            <a:spAutoFit/>
          </a:bodyPr>
          <a:lstStyle/>
          <a:p>
            <a:r>
              <a:rPr lang="en-US" sz="1800" b="1" dirty="0">
                <a:solidFill>
                  <a:schemeClr val="bg1"/>
                </a:solidFill>
              </a:rPr>
              <a:t>Sign up Page</a:t>
            </a:r>
          </a:p>
        </p:txBody>
      </p:sp>
      <p:pic>
        <p:nvPicPr>
          <p:cNvPr id="5" name="Picture 4">
            <a:extLst>
              <a:ext uri="{FF2B5EF4-FFF2-40B4-BE49-F238E27FC236}">
                <a16:creationId xmlns:a16="http://schemas.microsoft.com/office/drawing/2014/main" id="{E7357512-C4D5-EA5A-68A6-6D978976AEBA}"/>
              </a:ext>
            </a:extLst>
          </p:cNvPr>
          <p:cNvPicPr>
            <a:picLocks noChangeAspect="1"/>
          </p:cNvPicPr>
          <p:nvPr/>
        </p:nvPicPr>
        <p:blipFill>
          <a:blip r:embed="rId2"/>
          <a:stretch>
            <a:fillRect/>
          </a:stretch>
        </p:blipFill>
        <p:spPr>
          <a:xfrm>
            <a:off x="2350029" y="1782773"/>
            <a:ext cx="7074632" cy="4421646"/>
          </a:xfrm>
          <a:prstGeom prst="rect">
            <a:avLst/>
          </a:prstGeom>
        </p:spPr>
      </p:pic>
    </p:spTree>
    <p:extLst>
      <p:ext uri="{BB962C8B-B14F-4D97-AF65-F5344CB8AC3E}">
        <p14:creationId xmlns:p14="http://schemas.microsoft.com/office/powerpoint/2010/main" val="249307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dirty="0"/>
              <a:t>Flask WEBPAGE IMPLEMENTATION</a:t>
            </a:r>
            <a:endParaRPr lang="en-US" dirty="0"/>
          </a:p>
        </p:txBody>
      </p:sp>
      <p:pic>
        <p:nvPicPr>
          <p:cNvPr id="5" name="Picture 4">
            <a:extLst>
              <a:ext uri="{FF2B5EF4-FFF2-40B4-BE49-F238E27FC236}">
                <a16:creationId xmlns:a16="http://schemas.microsoft.com/office/drawing/2014/main" id="{E1E3E657-9C29-3A84-9C73-50B1ACDAB41D}"/>
              </a:ext>
            </a:extLst>
          </p:cNvPr>
          <p:cNvPicPr>
            <a:picLocks noChangeAspect="1"/>
          </p:cNvPicPr>
          <p:nvPr/>
        </p:nvPicPr>
        <p:blipFill>
          <a:blip r:embed="rId2"/>
          <a:stretch>
            <a:fillRect/>
          </a:stretch>
        </p:blipFill>
        <p:spPr>
          <a:xfrm>
            <a:off x="2695400" y="3429000"/>
            <a:ext cx="6801200" cy="1682836"/>
          </a:xfrm>
          <a:prstGeom prst="rect">
            <a:avLst/>
          </a:prstGeom>
        </p:spPr>
      </p:pic>
      <p:sp>
        <p:nvSpPr>
          <p:cNvPr id="6" name="TextBox 5">
            <a:extLst>
              <a:ext uri="{FF2B5EF4-FFF2-40B4-BE49-F238E27FC236}">
                <a16:creationId xmlns:a16="http://schemas.microsoft.com/office/drawing/2014/main" id="{217AF2AB-C3C6-74F1-6158-1378E89535C1}"/>
              </a:ext>
            </a:extLst>
          </p:cNvPr>
          <p:cNvSpPr txBox="1"/>
          <p:nvPr/>
        </p:nvSpPr>
        <p:spPr>
          <a:xfrm>
            <a:off x="1283737" y="2513690"/>
            <a:ext cx="4399043" cy="646331"/>
          </a:xfrm>
          <a:prstGeom prst="rect">
            <a:avLst/>
          </a:prstGeom>
          <a:noFill/>
        </p:spPr>
        <p:txBody>
          <a:bodyPr wrap="square">
            <a:spAutoFit/>
          </a:bodyPr>
          <a:lstStyle/>
          <a:p>
            <a:r>
              <a:rPr lang="en-US" sz="1800" b="1" dirty="0">
                <a:solidFill>
                  <a:schemeClr val="bg1"/>
                </a:solidFill>
              </a:rPr>
              <a:t>We can see the HTTPS requests the webserver is getting</a:t>
            </a:r>
          </a:p>
        </p:txBody>
      </p:sp>
    </p:spTree>
    <p:extLst>
      <p:ext uri="{BB962C8B-B14F-4D97-AF65-F5344CB8AC3E}">
        <p14:creationId xmlns:p14="http://schemas.microsoft.com/office/powerpoint/2010/main" val="189637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D0A-21A8-6B92-6F84-1C442B00BC92}"/>
              </a:ext>
            </a:extLst>
          </p:cNvPr>
          <p:cNvSpPr>
            <a:spLocks noGrp="1"/>
          </p:cNvSpPr>
          <p:nvPr>
            <p:ph type="title"/>
          </p:nvPr>
        </p:nvSpPr>
        <p:spPr>
          <a:xfrm>
            <a:off x="1885156" y="892177"/>
            <a:ext cx="8421688" cy="607646"/>
          </a:xfrm>
        </p:spPr>
        <p:txBody>
          <a:bodyPr/>
          <a:lstStyle/>
          <a:p>
            <a:r>
              <a:rPr lang="en-GB"/>
              <a:t>Files used for storage</a:t>
            </a:r>
          </a:p>
        </p:txBody>
      </p:sp>
      <p:pic>
        <p:nvPicPr>
          <p:cNvPr id="6" name="Picture 5">
            <a:extLst>
              <a:ext uri="{FF2B5EF4-FFF2-40B4-BE49-F238E27FC236}">
                <a16:creationId xmlns:a16="http://schemas.microsoft.com/office/drawing/2014/main" id="{CD81ECB8-8A9B-6E97-591A-1217CB1565BD}"/>
              </a:ext>
            </a:extLst>
          </p:cNvPr>
          <p:cNvPicPr>
            <a:picLocks noChangeAspect="1"/>
          </p:cNvPicPr>
          <p:nvPr/>
        </p:nvPicPr>
        <p:blipFill>
          <a:blip r:embed="rId2"/>
          <a:stretch>
            <a:fillRect/>
          </a:stretch>
        </p:blipFill>
        <p:spPr>
          <a:xfrm>
            <a:off x="3435213" y="1973656"/>
            <a:ext cx="5321573" cy="3340272"/>
          </a:xfrm>
          <a:prstGeom prst="rect">
            <a:avLst/>
          </a:prstGeom>
        </p:spPr>
      </p:pic>
      <p:sp>
        <p:nvSpPr>
          <p:cNvPr id="8" name="TextBox 7">
            <a:extLst>
              <a:ext uri="{FF2B5EF4-FFF2-40B4-BE49-F238E27FC236}">
                <a16:creationId xmlns:a16="http://schemas.microsoft.com/office/drawing/2014/main" id="{2C01581C-8EB7-C447-A862-EBE800D8654B}"/>
              </a:ext>
            </a:extLst>
          </p:cNvPr>
          <p:cNvSpPr txBox="1"/>
          <p:nvPr/>
        </p:nvSpPr>
        <p:spPr>
          <a:xfrm>
            <a:off x="4896232" y="5418429"/>
            <a:ext cx="2399533" cy="369332"/>
          </a:xfrm>
          <a:prstGeom prst="rect">
            <a:avLst/>
          </a:prstGeom>
          <a:noFill/>
        </p:spPr>
        <p:txBody>
          <a:bodyPr wrap="square">
            <a:spAutoFit/>
          </a:bodyPr>
          <a:lstStyle/>
          <a:p>
            <a:r>
              <a:rPr lang="en-US" sz="1800" b="1" dirty="0">
                <a:solidFill>
                  <a:schemeClr val="bg1"/>
                </a:solidFill>
              </a:rPr>
              <a:t>SQL DATABASE FILE</a:t>
            </a:r>
          </a:p>
        </p:txBody>
      </p:sp>
    </p:spTree>
    <p:extLst>
      <p:ext uri="{BB962C8B-B14F-4D97-AF65-F5344CB8AC3E}">
        <p14:creationId xmlns:p14="http://schemas.microsoft.com/office/powerpoint/2010/main" val="321089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8FED93E-3107-C1BB-83F3-3A8972887E70}"/>
              </a:ext>
            </a:extLst>
          </p:cNvPr>
          <p:cNvSpPr>
            <a:spLocks noGrp="1"/>
          </p:cNvSpPr>
          <p:nvPr>
            <p:ph type="ctrTitle"/>
          </p:nvPr>
        </p:nvSpPr>
        <p:spPr>
          <a:xfrm>
            <a:off x="6195822" y="477259"/>
            <a:ext cx="5499354" cy="1715531"/>
          </a:xfrm>
        </p:spPr>
        <p:txBody>
          <a:bodyPr/>
          <a:lstStyle/>
          <a:p>
            <a:r>
              <a:rPr lang="en-BH" dirty="0"/>
              <a:t>FILES REQUIED FOR THE WEB’S FUNCTIONALITY</a:t>
            </a:r>
          </a:p>
        </p:txBody>
      </p:sp>
      <p:sp>
        <p:nvSpPr>
          <p:cNvPr id="11" name="Slide Number Placeholder 10">
            <a:extLst>
              <a:ext uri="{FF2B5EF4-FFF2-40B4-BE49-F238E27FC236}">
                <a16:creationId xmlns:a16="http://schemas.microsoft.com/office/drawing/2014/main" id="{D1CE0F33-444E-B456-C9DE-57B5F1EEF19E}"/>
              </a:ext>
            </a:extLst>
          </p:cNvPr>
          <p:cNvSpPr>
            <a:spLocks noGrp="1"/>
          </p:cNvSpPr>
          <p:nvPr>
            <p:ph type="sldNum" sz="quarter" idx="4294967295"/>
          </p:nvPr>
        </p:nvSpPr>
        <p:spPr>
          <a:xfrm>
            <a:off x="9448800" y="6356350"/>
            <a:ext cx="2743200" cy="365125"/>
          </a:xfrm>
        </p:spPr>
        <p:txBody>
          <a:bodyPr/>
          <a:lstStyle/>
          <a:p>
            <a:fld id="{B5CEABB6-07DC-46E8-9B57-56EC44A396E5}" type="slidenum">
              <a:rPr lang="en-US" smtClean="0"/>
              <a:t>47</a:t>
            </a:fld>
            <a:endParaRPr lang="en-US"/>
          </a:p>
        </p:txBody>
      </p:sp>
      <p:pic>
        <p:nvPicPr>
          <p:cNvPr id="4" name="Picture 3">
            <a:extLst>
              <a:ext uri="{FF2B5EF4-FFF2-40B4-BE49-F238E27FC236}">
                <a16:creationId xmlns:a16="http://schemas.microsoft.com/office/drawing/2014/main" id="{12D54430-3F37-BC27-E9B3-404659F7AD60}"/>
              </a:ext>
            </a:extLst>
          </p:cNvPr>
          <p:cNvPicPr>
            <a:picLocks noChangeAspect="1"/>
          </p:cNvPicPr>
          <p:nvPr/>
        </p:nvPicPr>
        <p:blipFill>
          <a:blip r:embed="rId2"/>
          <a:stretch>
            <a:fillRect/>
          </a:stretch>
        </p:blipFill>
        <p:spPr>
          <a:xfrm>
            <a:off x="7859129" y="1962320"/>
            <a:ext cx="2172739" cy="4394030"/>
          </a:xfrm>
          <a:prstGeom prst="rect">
            <a:avLst/>
          </a:prstGeom>
        </p:spPr>
      </p:pic>
    </p:spTree>
    <p:extLst>
      <p:ext uri="{BB962C8B-B14F-4D97-AF65-F5344CB8AC3E}">
        <p14:creationId xmlns:p14="http://schemas.microsoft.com/office/powerpoint/2010/main" val="680561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BB38-9341-07E7-D7CA-C69E19D73244}"/>
              </a:ext>
            </a:extLst>
          </p:cNvPr>
          <p:cNvSpPr>
            <a:spLocks noGrp="1"/>
          </p:cNvSpPr>
          <p:nvPr>
            <p:ph type="title"/>
          </p:nvPr>
        </p:nvSpPr>
        <p:spPr>
          <a:xfrm>
            <a:off x="1362074" y="1671638"/>
            <a:ext cx="5695375" cy="1757361"/>
          </a:xfrm>
        </p:spPr>
        <p:txBody>
          <a:bodyPr>
            <a:normAutofit/>
          </a:bodyPr>
          <a:lstStyle/>
          <a:p>
            <a:r>
              <a:rPr lang="en-US" sz="4000" b="1" dirty="0"/>
              <a:t>Second Language Implementation | </a:t>
            </a:r>
            <a:r>
              <a:rPr lang="en-US" sz="4000" dirty="0"/>
              <a:t>JAVA</a:t>
            </a:r>
            <a:endParaRPr lang="en-IN" sz="4000" dirty="0"/>
          </a:p>
        </p:txBody>
      </p:sp>
      <p:sp>
        <p:nvSpPr>
          <p:cNvPr id="3" name="Text Placeholder 2">
            <a:extLst>
              <a:ext uri="{FF2B5EF4-FFF2-40B4-BE49-F238E27FC236}">
                <a16:creationId xmlns:a16="http://schemas.microsoft.com/office/drawing/2014/main" id="{F9D33523-7351-EE7A-A0C6-780C57818172}"/>
              </a:ext>
            </a:extLst>
          </p:cNvPr>
          <p:cNvSpPr>
            <a:spLocks noGrp="1"/>
          </p:cNvSpPr>
          <p:nvPr>
            <p:ph type="body" idx="1"/>
          </p:nvPr>
        </p:nvSpPr>
        <p:spPr/>
        <p:txBody>
          <a:bodyPr>
            <a:normAutofit/>
          </a:bodyPr>
          <a:lstStyle/>
          <a:p>
            <a:r>
              <a:rPr lang="en-US" sz="1800" dirty="0"/>
              <a:t>We have implemented the core cryptographic login in Java</a:t>
            </a:r>
            <a:endParaRPr lang="en-IN" sz="1800" dirty="0"/>
          </a:p>
        </p:txBody>
      </p:sp>
      <p:sp>
        <p:nvSpPr>
          <p:cNvPr id="6" name="Slide Number Placeholder 5">
            <a:extLst>
              <a:ext uri="{FF2B5EF4-FFF2-40B4-BE49-F238E27FC236}">
                <a16:creationId xmlns:a16="http://schemas.microsoft.com/office/drawing/2014/main" id="{D99CB847-03CA-8157-6BBC-77342076ED2C}"/>
              </a:ext>
            </a:extLst>
          </p:cNvPr>
          <p:cNvSpPr>
            <a:spLocks noGrp="1"/>
          </p:cNvSpPr>
          <p:nvPr>
            <p:ph type="sldNum" sz="quarter" idx="12"/>
          </p:nvPr>
        </p:nvSpPr>
        <p:spPr/>
        <p:txBody>
          <a:bodyPr/>
          <a:lstStyle/>
          <a:p>
            <a:fld id="{B5CEABB6-07DC-46E8-9B57-56EC44A396E5}" type="slidenum">
              <a:rPr lang="en-US" smtClean="0"/>
              <a:t>48</a:t>
            </a:fld>
            <a:endParaRPr lang="en-US"/>
          </a:p>
        </p:txBody>
      </p:sp>
      <p:pic>
        <p:nvPicPr>
          <p:cNvPr id="1026" name="Picture 2" descr="Java Logo, symbol, meaning, history, PNG, brand">
            <a:extLst>
              <a:ext uri="{FF2B5EF4-FFF2-40B4-BE49-F238E27FC236}">
                <a16:creationId xmlns:a16="http://schemas.microsoft.com/office/drawing/2014/main" id="{77A0D4A9-86C3-FCC3-37A9-C693F62EF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65" y="3429000"/>
            <a:ext cx="4713830" cy="265152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5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679D8-EDCC-B3F0-4068-8EB3ED29A68E}"/>
              </a:ext>
            </a:extLst>
          </p:cNvPr>
          <p:cNvSpPr>
            <a:spLocks noGrp="1"/>
          </p:cNvSpPr>
          <p:nvPr>
            <p:ph type="title"/>
          </p:nvPr>
        </p:nvSpPr>
        <p:spPr>
          <a:xfrm>
            <a:off x="1333499" y="1020445"/>
            <a:ext cx="3540253" cy="1325563"/>
          </a:xfrm>
        </p:spPr>
        <p:txBody>
          <a:bodyPr>
            <a:normAutofit fontScale="90000"/>
          </a:bodyPr>
          <a:lstStyle/>
          <a:p>
            <a:r>
              <a:rPr lang="en-US" b="1" dirty="0"/>
              <a:t>Java – Implementation of Double Hashing</a:t>
            </a:r>
            <a:endParaRPr lang="en-IN" b="1" dirty="0"/>
          </a:p>
        </p:txBody>
      </p:sp>
      <p:graphicFrame>
        <p:nvGraphicFramePr>
          <p:cNvPr id="7" name="Content Placeholder 6">
            <a:extLst>
              <a:ext uri="{FF2B5EF4-FFF2-40B4-BE49-F238E27FC236}">
                <a16:creationId xmlns:a16="http://schemas.microsoft.com/office/drawing/2014/main" id="{C9675103-62EC-F4E8-2419-4BB3C5F04455}"/>
              </a:ext>
            </a:extLst>
          </p:cNvPr>
          <p:cNvGraphicFramePr>
            <a:graphicFrameLocks noGrp="1"/>
          </p:cNvGraphicFramePr>
          <p:nvPr>
            <p:ph idx="1"/>
          </p:nvPr>
        </p:nvGraphicFramePr>
        <p:xfrm>
          <a:off x="1333500" y="2924175"/>
          <a:ext cx="3171825" cy="2519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4C1206D6-1B25-656C-BFF1-190A450D7C6F}"/>
              </a:ext>
            </a:extLst>
          </p:cNvPr>
          <p:cNvSpPr>
            <a:spLocks noGrp="1"/>
          </p:cNvSpPr>
          <p:nvPr>
            <p:ph type="sldNum" sz="quarter" idx="12"/>
          </p:nvPr>
        </p:nvSpPr>
        <p:spPr/>
        <p:txBody>
          <a:bodyPr/>
          <a:lstStyle/>
          <a:p>
            <a:fld id="{B5CEABB6-07DC-46E8-9B57-56EC44A396E5}" type="slidenum">
              <a:rPr lang="en-US" smtClean="0"/>
              <a:t>49</a:t>
            </a:fld>
            <a:endParaRPr lang="en-US"/>
          </a:p>
        </p:txBody>
      </p:sp>
    </p:spTree>
    <p:extLst>
      <p:ext uri="{BB962C8B-B14F-4D97-AF65-F5344CB8AC3E}">
        <p14:creationId xmlns:p14="http://schemas.microsoft.com/office/powerpoint/2010/main" val="387536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86E4-5FD2-05B7-021B-EFF6C1E81651}"/>
              </a:ext>
            </a:extLst>
          </p:cNvPr>
          <p:cNvSpPr>
            <a:spLocks noGrp="1"/>
          </p:cNvSpPr>
          <p:nvPr>
            <p:ph type="ctrTitle"/>
          </p:nvPr>
        </p:nvSpPr>
        <p:spPr>
          <a:xfrm>
            <a:off x="6370115" y="2571235"/>
            <a:ext cx="5320704" cy="1715531"/>
          </a:xfrm>
        </p:spPr>
        <p:txBody>
          <a:bodyPr/>
          <a:lstStyle/>
          <a:p>
            <a:pPr algn="r"/>
            <a:r>
              <a:rPr lang="en-US" dirty="0"/>
              <a:t>Core Cryptography logic | </a:t>
            </a:r>
            <a:r>
              <a:rPr lang="en-US" b="1" dirty="0"/>
              <a:t>Server Side</a:t>
            </a:r>
            <a:endParaRPr lang="en-IN" b="1" dirty="0"/>
          </a:p>
        </p:txBody>
      </p:sp>
    </p:spTree>
    <p:extLst>
      <p:ext uri="{BB962C8B-B14F-4D97-AF65-F5344CB8AC3E}">
        <p14:creationId xmlns:p14="http://schemas.microsoft.com/office/powerpoint/2010/main" val="88290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333F-EC8D-F60C-BA23-52B3A86FE47B}"/>
              </a:ext>
            </a:extLst>
          </p:cNvPr>
          <p:cNvSpPr>
            <a:spLocks noGrp="1"/>
          </p:cNvSpPr>
          <p:nvPr>
            <p:ph type="title"/>
          </p:nvPr>
        </p:nvSpPr>
        <p:spPr>
          <a:xfrm>
            <a:off x="5528346" y="966554"/>
            <a:ext cx="5431971" cy="846301"/>
          </a:xfrm>
        </p:spPr>
        <p:txBody>
          <a:bodyPr/>
          <a:lstStyle/>
          <a:p>
            <a:pPr algn="ctr"/>
            <a:r>
              <a:rPr lang="en-US" dirty="0"/>
              <a:t>Code Sequence</a:t>
            </a:r>
            <a:endParaRPr lang="en-IN" dirty="0"/>
          </a:p>
        </p:txBody>
      </p:sp>
      <p:sp>
        <p:nvSpPr>
          <p:cNvPr id="11" name="Slide Number Placeholder 10">
            <a:extLst>
              <a:ext uri="{FF2B5EF4-FFF2-40B4-BE49-F238E27FC236}">
                <a16:creationId xmlns:a16="http://schemas.microsoft.com/office/drawing/2014/main" id="{7155FD16-27C1-74D2-B3CD-0E0782A92C39}"/>
              </a:ext>
            </a:extLst>
          </p:cNvPr>
          <p:cNvSpPr>
            <a:spLocks noGrp="1"/>
          </p:cNvSpPr>
          <p:nvPr>
            <p:ph type="sldNum" sz="quarter" idx="12"/>
          </p:nvPr>
        </p:nvSpPr>
        <p:spPr/>
        <p:txBody>
          <a:bodyPr/>
          <a:lstStyle/>
          <a:p>
            <a:fld id="{B5CEABB6-07DC-46E8-9B57-56EC44A396E5}" type="slidenum">
              <a:rPr lang="en-US" smtClean="0"/>
              <a:t>50</a:t>
            </a:fld>
            <a:endParaRPr lang="en-US"/>
          </a:p>
        </p:txBody>
      </p:sp>
      <p:graphicFrame>
        <p:nvGraphicFramePr>
          <p:cNvPr id="3" name="Diagram 2">
            <a:extLst>
              <a:ext uri="{FF2B5EF4-FFF2-40B4-BE49-F238E27FC236}">
                <a16:creationId xmlns:a16="http://schemas.microsoft.com/office/drawing/2014/main" id="{5599F24C-8223-443D-D105-CED74B37E383}"/>
              </a:ext>
            </a:extLst>
          </p:cNvPr>
          <p:cNvGraphicFramePr/>
          <p:nvPr/>
        </p:nvGraphicFramePr>
        <p:xfrm>
          <a:off x="4574032" y="1048850"/>
          <a:ext cx="7340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87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C2CD-185A-C965-4912-D874655463B3}"/>
              </a:ext>
            </a:extLst>
          </p:cNvPr>
          <p:cNvSpPr>
            <a:spLocks noGrp="1"/>
          </p:cNvSpPr>
          <p:nvPr>
            <p:ph type="title"/>
          </p:nvPr>
        </p:nvSpPr>
        <p:spPr>
          <a:xfrm>
            <a:off x="4038600" y="45720"/>
            <a:ext cx="7857744" cy="1325563"/>
          </a:xfrm>
        </p:spPr>
        <p:txBody>
          <a:bodyPr>
            <a:normAutofit/>
          </a:bodyPr>
          <a:lstStyle/>
          <a:p>
            <a:pPr algn="r"/>
            <a:r>
              <a:rPr lang="en-US" sz="2400" dirty="0"/>
              <a:t>Implementation of SecureUsermanagement.java</a:t>
            </a:r>
            <a:endParaRPr lang="en-IN" sz="2400" dirty="0"/>
          </a:p>
        </p:txBody>
      </p:sp>
      <p:sp>
        <p:nvSpPr>
          <p:cNvPr id="5" name="Text Placeholder 4">
            <a:extLst>
              <a:ext uri="{FF2B5EF4-FFF2-40B4-BE49-F238E27FC236}">
                <a16:creationId xmlns:a16="http://schemas.microsoft.com/office/drawing/2014/main" id="{F3946079-C419-4C8E-6578-D51ACBB8512E}"/>
              </a:ext>
            </a:extLst>
          </p:cNvPr>
          <p:cNvSpPr>
            <a:spLocks noGrp="1"/>
          </p:cNvSpPr>
          <p:nvPr>
            <p:ph type="body" sz="quarter" idx="3"/>
          </p:nvPr>
        </p:nvSpPr>
        <p:spPr>
          <a:xfrm>
            <a:off x="2601468" y="1782763"/>
            <a:ext cx="9377172" cy="4307459"/>
          </a:xfrm>
        </p:spPr>
        <p:txBody>
          <a:bodyPr/>
          <a:lstStyle/>
          <a:p>
            <a:pPr algn="just">
              <a:spcBef>
                <a:spcPts val="0"/>
              </a:spcBef>
            </a:pPr>
            <a:r>
              <a:rPr lang="en-US" sz="1800" b="1" dirty="0"/>
              <a:t>Main Method (main):</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Presents a menu for users to either sign in or sign up.</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Depending on the user's choice, it either initiates the sign-in process or the sign-up process.</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After successful sign-in, the user can perform credit or debit transactions, with the details recorded in the transaction history.</a:t>
            </a:r>
          </a:p>
          <a:p>
            <a:pPr marL="285750" indent="-285750" algn="just">
              <a:spcBef>
                <a:spcPts val="0"/>
              </a:spcBef>
              <a:buFont typeface="Arial" panose="020B0604020202020204" pitchFamily="34" charset="0"/>
              <a:buChar char="•"/>
            </a:pPr>
            <a:endParaRPr lang="en-US" sz="1600" dirty="0">
              <a:latin typeface="Aptos Narrow" panose="020B0004020202020204" pitchFamily="34" charset="0"/>
            </a:endParaRPr>
          </a:p>
          <a:p>
            <a:pPr algn="just">
              <a:spcBef>
                <a:spcPts val="0"/>
              </a:spcBef>
            </a:pPr>
            <a:r>
              <a:rPr lang="en-US" sz="1800" b="1" dirty="0"/>
              <a:t>Sign-In (</a:t>
            </a:r>
            <a:r>
              <a:rPr lang="en-US" sz="1800" b="1" dirty="0" err="1"/>
              <a:t>signIn</a:t>
            </a:r>
            <a:r>
              <a:rPr lang="en-US" sz="1800" b="1" dirty="0"/>
              <a:t>):</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Validates the entered username and password against the stored user credentials.</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Logs successful and unsuccessful login attempts.</a:t>
            </a:r>
          </a:p>
          <a:p>
            <a:pPr marL="285750" indent="-285750" algn="just">
              <a:spcBef>
                <a:spcPts val="0"/>
              </a:spcBef>
              <a:buFont typeface="Arial" panose="020B0604020202020204" pitchFamily="34" charset="0"/>
              <a:buChar char="•"/>
            </a:pPr>
            <a:endParaRPr lang="en-US" sz="1600" dirty="0">
              <a:latin typeface="Aptos Narrow" panose="020B0004020202020204" pitchFamily="34" charset="0"/>
            </a:endParaRPr>
          </a:p>
          <a:p>
            <a:pPr algn="just">
              <a:spcBef>
                <a:spcPts val="0"/>
              </a:spcBef>
            </a:pPr>
            <a:r>
              <a:rPr lang="en-US" sz="1800" b="1" dirty="0"/>
              <a:t>Sign-Up (</a:t>
            </a:r>
            <a:r>
              <a:rPr lang="en-US" sz="1800" b="1" dirty="0" err="1"/>
              <a:t>sign_up</a:t>
            </a:r>
            <a:r>
              <a:rPr lang="en-US" sz="1800" b="1" dirty="0"/>
              <a:t>):</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Registers a new user by collecting a username, password, and initial deposit.</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Performs password hashing and salt generation.</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Saves the new user's details to the </a:t>
            </a:r>
            <a:r>
              <a:rPr lang="en-US" sz="1600" dirty="0" err="1">
                <a:latin typeface="Aptos Narrow" panose="020B0004020202020204" pitchFamily="34" charset="0"/>
              </a:rPr>
              <a:t>userPasswords</a:t>
            </a:r>
            <a:r>
              <a:rPr lang="en-US" sz="1600" dirty="0">
                <a:latin typeface="Aptos Narrow" panose="020B0004020202020204" pitchFamily="34" charset="0"/>
              </a:rPr>
              <a:t> map.</a:t>
            </a:r>
          </a:p>
          <a:p>
            <a:pPr marL="285750" indent="-285750" algn="just">
              <a:spcBef>
                <a:spcPts val="0"/>
              </a:spcBef>
              <a:buFont typeface="Arial" panose="020B0604020202020204" pitchFamily="34" charset="0"/>
              <a:buChar char="•"/>
            </a:pPr>
            <a:endParaRPr lang="en-US" sz="1600" dirty="0">
              <a:latin typeface="Aptos Narrow" panose="020B0004020202020204" pitchFamily="34" charset="0"/>
            </a:endParaRPr>
          </a:p>
          <a:p>
            <a:pPr algn="just">
              <a:spcBef>
                <a:spcPts val="0"/>
              </a:spcBef>
            </a:pPr>
            <a:r>
              <a:rPr lang="en-US" sz="1800" b="1" dirty="0"/>
              <a:t>Save User Passwords to JSON (</a:t>
            </a:r>
            <a:r>
              <a:rPr lang="en-US" sz="1800" b="1" dirty="0" err="1"/>
              <a:t>saveUserPasswordsToJson</a:t>
            </a:r>
            <a:r>
              <a:rPr lang="en-US" sz="1800" b="1" dirty="0"/>
              <a:t>):</a:t>
            </a:r>
          </a:p>
          <a:p>
            <a:pPr marL="285750" indent="-285750" algn="just">
              <a:spcBef>
                <a:spcPts val="0"/>
              </a:spcBef>
              <a:buFont typeface="Arial" panose="020B0604020202020204" pitchFamily="34" charset="0"/>
              <a:buChar char="•"/>
            </a:pPr>
            <a:r>
              <a:rPr lang="en-US" sz="1600" dirty="0">
                <a:latin typeface="Aptos Narrow" panose="020B0004020202020204" pitchFamily="34" charset="0"/>
              </a:rPr>
              <a:t>Uses Jackson library to serialize and save the </a:t>
            </a:r>
            <a:r>
              <a:rPr lang="en-US" sz="1600" dirty="0" err="1">
                <a:latin typeface="Aptos Narrow" panose="020B0004020202020204" pitchFamily="34" charset="0"/>
              </a:rPr>
              <a:t>userPasswords</a:t>
            </a:r>
            <a:r>
              <a:rPr lang="en-US" sz="1600" dirty="0">
                <a:latin typeface="Aptos Narrow" panose="020B0004020202020204" pitchFamily="34" charset="0"/>
              </a:rPr>
              <a:t> map to a JSON file.</a:t>
            </a:r>
          </a:p>
        </p:txBody>
      </p:sp>
      <p:sp>
        <p:nvSpPr>
          <p:cNvPr id="9" name="Slide Number Placeholder 8">
            <a:extLst>
              <a:ext uri="{FF2B5EF4-FFF2-40B4-BE49-F238E27FC236}">
                <a16:creationId xmlns:a16="http://schemas.microsoft.com/office/drawing/2014/main" id="{EE1BEE80-6DFD-4D51-F702-31A3E09219B1}"/>
              </a:ext>
            </a:extLst>
          </p:cNvPr>
          <p:cNvSpPr>
            <a:spLocks noGrp="1"/>
          </p:cNvSpPr>
          <p:nvPr>
            <p:ph type="sldNum" sz="quarter" idx="12"/>
          </p:nvPr>
        </p:nvSpPr>
        <p:spPr/>
        <p:txBody>
          <a:bodyPr/>
          <a:lstStyle/>
          <a:p>
            <a:fld id="{B5CEABB6-07DC-46E8-9B57-56EC44A396E5}" type="slidenum">
              <a:rPr lang="en-US" smtClean="0"/>
              <a:t>51</a:t>
            </a:fld>
            <a:endParaRPr lang="en-US" dirty="0"/>
          </a:p>
        </p:txBody>
      </p:sp>
    </p:spTree>
    <p:extLst>
      <p:ext uri="{BB962C8B-B14F-4D97-AF65-F5344CB8AC3E}">
        <p14:creationId xmlns:p14="http://schemas.microsoft.com/office/powerpoint/2010/main" val="2344945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C2CD-185A-C965-4912-D874655463B3}"/>
              </a:ext>
            </a:extLst>
          </p:cNvPr>
          <p:cNvSpPr>
            <a:spLocks noGrp="1"/>
          </p:cNvSpPr>
          <p:nvPr>
            <p:ph type="title"/>
          </p:nvPr>
        </p:nvSpPr>
        <p:spPr>
          <a:xfrm>
            <a:off x="5513832" y="-7255"/>
            <a:ext cx="6412992" cy="1325563"/>
          </a:xfrm>
        </p:spPr>
        <p:txBody>
          <a:bodyPr>
            <a:normAutofit/>
          </a:bodyPr>
          <a:lstStyle/>
          <a:p>
            <a:pPr algn="r"/>
            <a:r>
              <a:rPr lang="en-US" sz="2400" dirty="0"/>
              <a:t>Implementation of SecureUsermanagement.java</a:t>
            </a:r>
            <a:endParaRPr lang="en-IN" sz="2400" dirty="0"/>
          </a:p>
        </p:txBody>
      </p:sp>
      <p:sp>
        <p:nvSpPr>
          <p:cNvPr id="5" name="Text Placeholder 4">
            <a:extLst>
              <a:ext uri="{FF2B5EF4-FFF2-40B4-BE49-F238E27FC236}">
                <a16:creationId xmlns:a16="http://schemas.microsoft.com/office/drawing/2014/main" id="{F3946079-C419-4C8E-6578-D51ACBB8512E}"/>
              </a:ext>
            </a:extLst>
          </p:cNvPr>
          <p:cNvSpPr>
            <a:spLocks noGrp="1"/>
          </p:cNvSpPr>
          <p:nvPr>
            <p:ph type="body" sz="quarter" idx="3"/>
          </p:nvPr>
        </p:nvSpPr>
        <p:spPr>
          <a:xfrm>
            <a:off x="2814828" y="1600835"/>
            <a:ext cx="8990076" cy="4820460"/>
          </a:xfrm>
        </p:spPr>
        <p:txBody>
          <a:bodyPr/>
          <a:lstStyle/>
          <a:p>
            <a:pPr algn="just">
              <a:lnSpc>
                <a:spcPct val="100000"/>
              </a:lnSpc>
              <a:spcBef>
                <a:spcPts val="0"/>
              </a:spcBef>
            </a:pPr>
            <a:r>
              <a:rPr lang="en-US" sz="1800" b="1" dirty="0"/>
              <a:t>Load User Passwords from JSON (</a:t>
            </a:r>
            <a:r>
              <a:rPr lang="en-US" sz="1800" b="1" dirty="0" err="1"/>
              <a:t>loadUserPasswordsFromJson</a:t>
            </a:r>
            <a:r>
              <a:rPr lang="en-US" sz="1800" b="1" dirty="0"/>
              <a:t>):</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Uses Jackson library to deserialize and load user passwords from a JSON file into the </a:t>
            </a:r>
            <a:r>
              <a:rPr lang="en-US" sz="1600" dirty="0" err="1">
                <a:latin typeface="Aptos Narrow" panose="020B0004020202020204" pitchFamily="34" charset="0"/>
              </a:rPr>
              <a:t>userPasswords</a:t>
            </a:r>
            <a:r>
              <a:rPr lang="en-US" sz="1600" dirty="0">
                <a:latin typeface="Aptos Narrow" panose="020B0004020202020204" pitchFamily="34" charset="0"/>
              </a:rPr>
              <a:t> map.</a:t>
            </a:r>
          </a:p>
          <a:p>
            <a:pPr algn="just">
              <a:lnSpc>
                <a:spcPct val="100000"/>
              </a:lnSpc>
              <a:spcBef>
                <a:spcPts val="0"/>
              </a:spcBef>
            </a:pPr>
            <a:endParaRPr lang="en-US" sz="1600" dirty="0">
              <a:latin typeface="Aptos Narrow" panose="020B0004020202020204" pitchFamily="34" charset="0"/>
            </a:endParaRPr>
          </a:p>
          <a:p>
            <a:pPr algn="just">
              <a:lnSpc>
                <a:spcPct val="100000"/>
              </a:lnSpc>
              <a:spcBef>
                <a:spcPts val="0"/>
              </a:spcBef>
            </a:pPr>
            <a:r>
              <a:rPr lang="en-US" sz="1800" b="1" dirty="0"/>
              <a:t>Get Transaction History (</a:t>
            </a:r>
            <a:r>
              <a:rPr lang="en-US" sz="1800" b="1" dirty="0" err="1"/>
              <a:t>getTransactionHistory</a:t>
            </a:r>
            <a:r>
              <a:rPr lang="en-US" sz="1800" b="1" dirty="0"/>
              <a:t>):</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Retrieves transaction history for a specific user from the transactions list.</a:t>
            </a:r>
          </a:p>
          <a:p>
            <a:pPr algn="just">
              <a:lnSpc>
                <a:spcPct val="100000"/>
              </a:lnSpc>
              <a:spcBef>
                <a:spcPts val="0"/>
              </a:spcBef>
            </a:pPr>
            <a:endParaRPr lang="en-US" sz="1800" b="1" dirty="0"/>
          </a:p>
          <a:p>
            <a:pPr algn="just">
              <a:lnSpc>
                <a:spcPct val="100000"/>
              </a:lnSpc>
              <a:spcBef>
                <a:spcPts val="0"/>
              </a:spcBef>
            </a:pPr>
            <a:r>
              <a:rPr lang="en-US" sz="1800" b="1" dirty="0"/>
              <a:t>Add Transaction (</a:t>
            </a:r>
            <a:r>
              <a:rPr lang="en-US" sz="1800" b="1" dirty="0" err="1"/>
              <a:t>addTransaction</a:t>
            </a:r>
            <a:r>
              <a:rPr lang="en-US" sz="1800" b="1" dirty="0"/>
              <a:t>):</a:t>
            </a:r>
          </a:p>
          <a:p>
            <a:pPr marL="285750" indent="-285750" algn="just">
              <a:lnSpc>
                <a:spcPct val="100000"/>
              </a:lnSpc>
              <a:spcBef>
                <a:spcPts val="0"/>
              </a:spcBef>
              <a:buFont typeface="Arial" panose="020B0604020202020204" pitchFamily="34" charset="0"/>
              <a:buChar char="•"/>
            </a:pPr>
            <a:r>
              <a:rPr lang="en-US" sz="1600" dirty="0"/>
              <a:t>Adds a new transaction entry to the transactions list.</a:t>
            </a:r>
          </a:p>
          <a:p>
            <a:pPr marL="285750" indent="-285750" algn="just">
              <a:lnSpc>
                <a:spcPct val="100000"/>
              </a:lnSpc>
              <a:spcBef>
                <a:spcPts val="0"/>
              </a:spcBef>
              <a:buFont typeface="Arial" panose="020B0604020202020204" pitchFamily="34" charset="0"/>
              <a:buChar char="•"/>
            </a:pPr>
            <a:r>
              <a:rPr lang="en-US" sz="1600" dirty="0"/>
              <a:t>Logs the transaction addition.</a:t>
            </a:r>
          </a:p>
          <a:p>
            <a:pPr marL="285750" indent="-285750" algn="just">
              <a:lnSpc>
                <a:spcPct val="100000"/>
              </a:lnSpc>
              <a:spcBef>
                <a:spcPts val="0"/>
              </a:spcBef>
              <a:buFont typeface="Arial" panose="020B0604020202020204" pitchFamily="34" charset="0"/>
              <a:buChar char="•"/>
            </a:pPr>
            <a:endParaRPr lang="en-US" sz="1800" b="1" dirty="0"/>
          </a:p>
          <a:p>
            <a:pPr algn="just">
              <a:lnSpc>
                <a:spcPct val="100000"/>
              </a:lnSpc>
              <a:spcBef>
                <a:spcPts val="0"/>
              </a:spcBef>
            </a:pPr>
            <a:r>
              <a:rPr lang="en-US" sz="1800" b="1" dirty="0"/>
              <a:t>Get Current Date (</a:t>
            </a:r>
            <a:r>
              <a:rPr lang="en-US" sz="1800" b="1" dirty="0" err="1"/>
              <a:t>getCurrentDate</a:t>
            </a:r>
            <a:r>
              <a:rPr lang="en-US" sz="1800" b="1" dirty="0"/>
              <a:t>):</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Returns the current date in a specific format.</a:t>
            </a:r>
          </a:p>
          <a:p>
            <a:pPr marL="285750" indent="-285750" algn="just">
              <a:lnSpc>
                <a:spcPct val="100000"/>
              </a:lnSpc>
              <a:spcBef>
                <a:spcPts val="0"/>
              </a:spcBef>
              <a:buFont typeface="Arial" panose="020B0604020202020204" pitchFamily="34" charset="0"/>
              <a:buChar char="•"/>
            </a:pPr>
            <a:endParaRPr lang="en-US" sz="1800" b="1" dirty="0"/>
          </a:p>
          <a:p>
            <a:pPr algn="just">
              <a:lnSpc>
                <a:spcPct val="100000"/>
              </a:lnSpc>
              <a:spcBef>
                <a:spcPts val="0"/>
              </a:spcBef>
            </a:pPr>
            <a:r>
              <a:rPr lang="en-US" sz="1800" b="1" dirty="0"/>
              <a:t>Save Transactions to JSON (</a:t>
            </a:r>
            <a:r>
              <a:rPr lang="en-US" sz="1800" b="1" dirty="0" err="1"/>
              <a:t>saveTransactionsToJson</a:t>
            </a:r>
            <a:r>
              <a:rPr lang="en-US" sz="1800" b="1" dirty="0"/>
              <a:t>):</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Uses Jackson library to serialize and save the transactions list to a JSON file.</a:t>
            </a:r>
          </a:p>
          <a:p>
            <a:pPr marL="285750" indent="-285750" algn="just">
              <a:lnSpc>
                <a:spcPct val="100000"/>
              </a:lnSpc>
              <a:spcBef>
                <a:spcPts val="0"/>
              </a:spcBef>
              <a:buFont typeface="Arial" panose="020B0604020202020204" pitchFamily="34" charset="0"/>
              <a:buChar char="•"/>
            </a:pPr>
            <a:endParaRPr lang="en-US" sz="1800" b="1" dirty="0"/>
          </a:p>
          <a:p>
            <a:pPr algn="just">
              <a:lnSpc>
                <a:spcPct val="100000"/>
              </a:lnSpc>
              <a:spcBef>
                <a:spcPts val="0"/>
              </a:spcBef>
            </a:pPr>
            <a:r>
              <a:rPr lang="en-US" sz="1800" b="1" dirty="0"/>
              <a:t>Update Credit and Save (</a:t>
            </a:r>
            <a:r>
              <a:rPr lang="en-US" sz="1800" b="1" dirty="0" err="1"/>
              <a:t>updateCreditAndSave</a:t>
            </a:r>
            <a:r>
              <a:rPr lang="en-US" sz="1800" b="1" dirty="0"/>
              <a:t>):</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Updates the credit balance of a user based on credit or debit transactions.</a:t>
            </a:r>
          </a:p>
          <a:p>
            <a:pPr marL="285750" indent="-285750" algn="just">
              <a:lnSpc>
                <a:spcPct val="100000"/>
              </a:lnSpc>
              <a:spcBef>
                <a:spcPts val="0"/>
              </a:spcBef>
              <a:buFont typeface="Arial" panose="020B0604020202020204" pitchFamily="34" charset="0"/>
              <a:buChar char="•"/>
            </a:pPr>
            <a:r>
              <a:rPr lang="en-US" sz="1600" dirty="0">
                <a:latin typeface="Aptos Narrow" panose="020B0004020202020204" pitchFamily="34" charset="0"/>
              </a:rPr>
              <a:t>Saves the changes to the </a:t>
            </a:r>
            <a:r>
              <a:rPr lang="en-US" sz="1600" dirty="0" err="1">
                <a:latin typeface="Aptos Narrow" panose="020B0004020202020204" pitchFamily="34" charset="0"/>
              </a:rPr>
              <a:t>userPasswords</a:t>
            </a:r>
            <a:r>
              <a:rPr lang="en-US" sz="1600" dirty="0">
                <a:latin typeface="Aptos Narrow" panose="020B0004020202020204" pitchFamily="34" charset="0"/>
              </a:rPr>
              <a:t> map and transactions list.</a:t>
            </a:r>
            <a:endParaRPr lang="en-IN" sz="1600" dirty="0">
              <a:latin typeface="Aptos Narrow" panose="020B0004020202020204" pitchFamily="34" charset="0"/>
            </a:endParaRPr>
          </a:p>
        </p:txBody>
      </p:sp>
      <p:sp>
        <p:nvSpPr>
          <p:cNvPr id="9" name="Slide Number Placeholder 8">
            <a:extLst>
              <a:ext uri="{FF2B5EF4-FFF2-40B4-BE49-F238E27FC236}">
                <a16:creationId xmlns:a16="http://schemas.microsoft.com/office/drawing/2014/main" id="{EE1BEE80-6DFD-4D51-F702-31A3E09219B1}"/>
              </a:ext>
            </a:extLst>
          </p:cNvPr>
          <p:cNvSpPr>
            <a:spLocks noGrp="1"/>
          </p:cNvSpPr>
          <p:nvPr>
            <p:ph type="sldNum" sz="quarter" idx="12"/>
          </p:nvPr>
        </p:nvSpPr>
        <p:spPr/>
        <p:txBody>
          <a:bodyPr/>
          <a:lstStyle/>
          <a:p>
            <a:fld id="{B5CEABB6-07DC-46E8-9B57-56EC44A396E5}" type="slidenum">
              <a:rPr lang="en-US" smtClean="0"/>
              <a:t>52</a:t>
            </a:fld>
            <a:endParaRPr lang="en-US"/>
          </a:p>
        </p:txBody>
      </p:sp>
    </p:spTree>
    <p:extLst>
      <p:ext uri="{BB962C8B-B14F-4D97-AF65-F5344CB8AC3E}">
        <p14:creationId xmlns:p14="http://schemas.microsoft.com/office/powerpoint/2010/main" val="189260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3D942D-34B0-0B3D-82B6-173C825B8304}"/>
              </a:ext>
            </a:extLst>
          </p:cNvPr>
          <p:cNvSpPr>
            <a:spLocks noGrp="1"/>
          </p:cNvSpPr>
          <p:nvPr>
            <p:ph type="sldNum" sz="quarter" idx="12"/>
          </p:nvPr>
        </p:nvSpPr>
        <p:spPr/>
        <p:txBody>
          <a:bodyPr/>
          <a:lstStyle/>
          <a:p>
            <a:fld id="{B5CEABB6-07DC-46E8-9B57-56EC44A396E5}" type="slidenum">
              <a:rPr lang="en-US" smtClean="0"/>
              <a:t>53</a:t>
            </a:fld>
            <a:endParaRPr lang="en-US"/>
          </a:p>
        </p:txBody>
      </p:sp>
      <p:sp>
        <p:nvSpPr>
          <p:cNvPr id="19" name="Title 1">
            <a:extLst>
              <a:ext uri="{FF2B5EF4-FFF2-40B4-BE49-F238E27FC236}">
                <a16:creationId xmlns:a16="http://schemas.microsoft.com/office/drawing/2014/main" id="{FA57057D-E8D7-70AA-EFDA-B502A532923A}"/>
              </a:ext>
            </a:extLst>
          </p:cNvPr>
          <p:cNvSpPr txBox="1">
            <a:spLocks/>
          </p:cNvSpPr>
          <p:nvPr/>
        </p:nvSpPr>
        <p:spPr>
          <a:xfrm>
            <a:off x="8330220" y="453477"/>
            <a:ext cx="3540253" cy="179435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pPr algn="r"/>
            <a:r>
              <a:rPr lang="en-US" dirty="0"/>
              <a:t>Java:</a:t>
            </a:r>
          </a:p>
          <a:p>
            <a:pPr algn="r"/>
            <a:r>
              <a:rPr lang="en-US" dirty="0"/>
              <a:t>Code</a:t>
            </a:r>
          </a:p>
        </p:txBody>
      </p:sp>
      <p:pic>
        <p:nvPicPr>
          <p:cNvPr id="3" name="Picture 2">
            <a:extLst>
              <a:ext uri="{FF2B5EF4-FFF2-40B4-BE49-F238E27FC236}">
                <a16:creationId xmlns:a16="http://schemas.microsoft.com/office/drawing/2014/main" id="{2F2BA9A4-C1D0-FB69-32A6-D8D0643706D4}"/>
              </a:ext>
            </a:extLst>
          </p:cNvPr>
          <p:cNvPicPr>
            <a:picLocks noChangeAspect="1"/>
          </p:cNvPicPr>
          <p:nvPr/>
        </p:nvPicPr>
        <p:blipFill>
          <a:blip r:embed="rId2"/>
          <a:stretch>
            <a:fillRect/>
          </a:stretch>
        </p:blipFill>
        <p:spPr>
          <a:xfrm>
            <a:off x="3740333" y="453477"/>
            <a:ext cx="6550815" cy="5951046"/>
          </a:xfrm>
          <a:prstGeom prst="rect">
            <a:avLst/>
          </a:prstGeom>
        </p:spPr>
      </p:pic>
    </p:spTree>
    <p:extLst>
      <p:ext uri="{BB962C8B-B14F-4D97-AF65-F5344CB8AC3E}">
        <p14:creationId xmlns:p14="http://schemas.microsoft.com/office/powerpoint/2010/main" val="120134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3D942D-34B0-0B3D-82B6-173C825B8304}"/>
              </a:ext>
            </a:extLst>
          </p:cNvPr>
          <p:cNvSpPr>
            <a:spLocks noGrp="1"/>
          </p:cNvSpPr>
          <p:nvPr>
            <p:ph type="sldNum" sz="quarter" idx="12"/>
          </p:nvPr>
        </p:nvSpPr>
        <p:spPr/>
        <p:txBody>
          <a:bodyPr/>
          <a:lstStyle/>
          <a:p>
            <a:fld id="{B5CEABB6-07DC-46E8-9B57-56EC44A396E5}" type="slidenum">
              <a:rPr lang="en-US" smtClean="0"/>
              <a:t>54</a:t>
            </a:fld>
            <a:endParaRPr lang="en-US"/>
          </a:p>
        </p:txBody>
      </p:sp>
      <p:sp>
        <p:nvSpPr>
          <p:cNvPr id="19" name="Title 1">
            <a:extLst>
              <a:ext uri="{FF2B5EF4-FFF2-40B4-BE49-F238E27FC236}">
                <a16:creationId xmlns:a16="http://schemas.microsoft.com/office/drawing/2014/main" id="{FA57057D-E8D7-70AA-EFDA-B502A532923A}"/>
              </a:ext>
            </a:extLst>
          </p:cNvPr>
          <p:cNvSpPr txBox="1">
            <a:spLocks/>
          </p:cNvSpPr>
          <p:nvPr/>
        </p:nvSpPr>
        <p:spPr>
          <a:xfrm>
            <a:off x="8184258" y="330176"/>
            <a:ext cx="3540253" cy="72386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pPr algn="r"/>
            <a:r>
              <a:rPr lang="en-US" dirty="0"/>
              <a:t>Java: Code</a:t>
            </a:r>
          </a:p>
        </p:txBody>
      </p:sp>
      <p:pic>
        <p:nvPicPr>
          <p:cNvPr id="4" name="Picture 3">
            <a:extLst>
              <a:ext uri="{FF2B5EF4-FFF2-40B4-BE49-F238E27FC236}">
                <a16:creationId xmlns:a16="http://schemas.microsoft.com/office/drawing/2014/main" id="{C0474049-FFE6-7C7B-668C-86E4183F5984}"/>
              </a:ext>
            </a:extLst>
          </p:cNvPr>
          <p:cNvPicPr>
            <a:picLocks noChangeAspect="1"/>
          </p:cNvPicPr>
          <p:nvPr/>
        </p:nvPicPr>
        <p:blipFill>
          <a:blip r:embed="rId2"/>
          <a:stretch>
            <a:fillRect/>
          </a:stretch>
        </p:blipFill>
        <p:spPr>
          <a:xfrm>
            <a:off x="3925789" y="1592166"/>
            <a:ext cx="7862730" cy="4226061"/>
          </a:xfrm>
          <a:prstGeom prst="rect">
            <a:avLst/>
          </a:prstGeom>
        </p:spPr>
      </p:pic>
    </p:spTree>
    <p:extLst>
      <p:ext uri="{BB962C8B-B14F-4D97-AF65-F5344CB8AC3E}">
        <p14:creationId xmlns:p14="http://schemas.microsoft.com/office/powerpoint/2010/main" val="179634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C2CD-185A-C965-4912-D874655463B3}"/>
              </a:ext>
            </a:extLst>
          </p:cNvPr>
          <p:cNvSpPr>
            <a:spLocks noGrp="1"/>
          </p:cNvSpPr>
          <p:nvPr>
            <p:ph type="title"/>
          </p:nvPr>
        </p:nvSpPr>
        <p:spPr>
          <a:xfrm>
            <a:off x="5513832" y="-7255"/>
            <a:ext cx="6412992" cy="1325563"/>
          </a:xfrm>
        </p:spPr>
        <p:txBody>
          <a:bodyPr>
            <a:normAutofit/>
          </a:bodyPr>
          <a:lstStyle/>
          <a:p>
            <a:pPr algn="r"/>
            <a:r>
              <a:rPr lang="en-US" sz="2400" dirty="0"/>
              <a:t>Implementation of SecureUsermanagement.java</a:t>
            </a:r>
            <a:endParaRPr lang="en-IN" sz="2400" dirty="0"/>
          </a:p>
        </p:txBody>
      </p:sp>
      <p:sp>
        <p:nvSpPr>
          <p:cNvPr id="5" name="Text Placeholder 4">
            <a:extLst>
              <a:ext uri="{FF2B5EF4-FFF2-40B4-BE49-F238E27FC236}">
                <a16:creationId xmlns:a16="http://schemas.microsoft.com/office/drawing/2014/main" id="{F3946079-C419-4C8E-6578-D51ACBB8512E}"/>
              </a:ext>
            </a:extLst>
          </p:cNvPr>
          <p:cNvSpPr>
            <a:spLocks noGrp="1"/>
          </p:cNvSpPr>
          <p:nvPr>
            <p:ph type="body" sz="quarter" idx="3"/>
          </p:nvPr>
        </p:nvSpPr>
        <p:spPr>
          <a:xfrm>
            <a:off x="2490216" y="2037540"/>
            <a:ext cx="9701784" cy="4820460"/>
          </a:xfrm>
        </p:spPr>
        <p:txBody>
          <a:bodyPr/>
          <a:lstStyle/>
          <a:p>
            <a:pPr algn="just">
              <a:lnSpc>
                <a:spcPct val="100000"/>
              </a:lnSpc>
              <a:spcBef>
                <a:spcPts val="0"/>
              </a:spcBef>
            </a:pPr>
            <a:r>
              <a:rPr lang="en-US" sz="1600" b="1" dirty="0"/>
              <a:t>Setup Logger (</a:t>
            </a:r>
            <a:r>
              <a:rPr lang="en-US" sz="1600" b="1" dirty="0" err="1"/>
              <a:t>setupLogger</a:t>
            </a:r>
            <a:r>
              <a:rPr lang="en-US" sz="1600" b="1" dirty="0"/>
              <a:t>):</a:t>
            </a:r>
          </a:p>
          <a:p>
            <a:pPr marL="285750" indent="-285750" algn="just">
              <a:lnSpc>
                <a:spcPct val="100000"/>
              </a:lnSpc>
              <a:spcBef>
                <a:spcPts val="0"/>
              </a:spcBef>
              <a:buFont typeface="Arial" panose="020B0604020202020204" pitchFamily="34" charset="0"/>
              <a:buChar char="•"/>
            </a:pPr>
            <a:r>
              <a:rPr lang="en-US" sz="1400" dirty="0"/>
              <a:t>Configures a logger to log events, errors, and warnings to a file.</a:t>
            </a:r>
          </a:p>
          <a:p>
            <a:pPr algn="just">
              <a:lnSpc>
                <a:spcPct val="100000"/>
              </a:lnSpc>
              <a:spcBef>
                <a:spcPts val="0"/>
              </a:spcBef>
            </a:pPr>
            <a:endParaRPr lang="en-US" sz="1400" dirty="0"/>
          </a:p>
          <a:p>
            <a:pPr algn="just">
              <a:lnSpc>
                <a:spcPct val="100000"/>
              </a:lnSpc>
              <a:spcBef>
                <a:spcPts val="0"/>
              </a:spcBef>
            </a:pPr>
            <a:r>
              <a:rPr lang="en-US" sz="1600" b="1" dirty="0"/>
              <a:t>Random String Generation (</a:t>
            </a:r>
            <a:r>
              <a:rPr lang="en-US" sz="1600" b="1" dirty="0" err="1"/>
              <a:t>randomGen</a:t>
            </a:r>
            <a:r>
              <a:rPr lang="en-US" sz="1600" b="1" dirty="0"/>
              <a:t>):</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Generates a random string (used for salt).</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AES Encryption and Decryption (</a:t>
            </a:r>
            <a:r>
              <a:rPr lang="en-US" sz="1600" b="1" dirty="0" err="1"/>
              <a:t>aesEncrypt</a:t>
            </a:r>
            <a:r>
              <a:rPr lang="en-US" sz="1600" b="1" dirty="0"/>
              <a:t> and </a:t>
            </a:r>
            <a:r>
              <a:rPr lang="en-US" sz="1600" b="1" dirty="0" err="1"/>
              <a:t>aesDecrypt</a:t>
            </a:r>
            <a:r>
              <a:rPr lang="en-US" sz="1600" b="1" dirty="0"/>
              <a:t>):</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Encrypts and decrypts data using the AES algorithm.</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Encrypt Double Hashed Password (</a:t>
            </a:r>
            <a:r>
              <a:rPr lang="en-US" sz="1600" b="1" dirty="0" err="1"/>
              <a:t>encryptDoubleHashedPassword</a:t>
            </a:r>
            <a:r>
              <a:rPr lang="en-US" sz="1600" b="1" dirty="0"/>
              <a:t>):</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Encrypts a double-hashed password using AES.</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Decrypt Double Hashed Password (</a:t>
            </a:r>
            <a:r>
              <a:rPr lang="en-US" sz="1600" b="1" dirty="0" err="1"/>
              <a:t>decryptDoubleHashedPassword</a:t>
            </a:r>
            <a:r>
              <a:rPr lang="en-US" sz="1600" b="1" dirty="0"/>
              <a:t>):</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Decrypts a double-hashed password using AES.</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Hash Password (hash):</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Hashes a password using the SHA-512 algorithm with a provided salt.</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Verify Password (verify):</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Compares a hashed password with a provided input password and salt.</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600" b="1" dirty="0"/>
              <a:t>Bytes to Hexadecimal String Conversion (</a:t>
            </a:r>
            <a:r>
              <a:rPr lang="en-US" sz="1600" b="1" dirty="0" err="1"/>
              <a:t>bytesToHex</a:t>
            </a:r>
            <a:r>
              <a:rPr lang="en-US" sz="1600" b="1" dirty="0"/>
              <a:t>):</a:t>
            </a:r>
          </a:p>
          <a:p>
            <a:pPr marL="285750" indent="-285750" algn="just">
              <a:lnSpc>
                <a:spcPct val="100000"/>
              </a:lnSpc>
              <a:spcBef>
                <a:spcPts val="0"/>
              </a:spcBef>
              <a:buFont typeface="Arial" panose="020B0604020202020204" pitchFamily="34" charset="0"/>
              <a:buChar char="•"/>
            </a:pPr>
            <a:r>
              <a:rPr lang="en-US" sz="1400" dirty="0">
                <a:latin typeface="Aptos Narrow" panose="020B0004020202020204" pitchFamily="34" charset="0"/>
              </a:rPr>
              <a:t>Converts a byte array to a hexadecimal string.</a:t>
            </a:r>
          </a:p>
          <a:p>
            <a:pPr algn="just">
              <a:lnSpc>
                <a:spcPct val="100000"/>
              </a:lnSpc>
              <a:spcBef>
                <a:spcPts val="0"/>
              </a:spcBef>
            </a:pPr>
            <a:endParaRPr lang="en-US" sz="1400" dirty="0">
              <a:latin typeface="Aptos Narrow" panose="020B0004020202020204" pitchFamily="34" charset="0"/>
            </a:endParaRPr>
          </a:p>
          <a:p>
            <a:pPr algn="just">
              <a:lnSpc>
                <a:spcPct val="100000"/>
              </a:lnSpc>
              <a:spcBef>
                <a:spcPts val="0"/>
              </a:spcBef>
            </a:pPr>
            <a:r>
              <a:rPr lang="en-US" sz="1400" dirty="0">
                <a:latin typeface="Aptos Narrow" panose="020B0004020202020204" pitchFamily="34" charset="0"/>
              </a:rPr>
              <a:t>These functions collectively implement the core functionalities of the </a:t>
            </a:r>
            <a:r>
              <a:rPr lang="en-US" sz="1400" dirty="0" err="1">
                <a:latin typeface="Aptos Narrow" panose="020B0004020202020204" pitchFamily="34" charset="0"/>
              </a:rPr>
              <a:t>DreamBank</a:t>
            </a:r>
            <a:r>
              <a:rPr lang="en-US" sz="1400" dirty="0">
                <a:latin typeface="Aptos Narrow" panose="020B0004020202020204" pitchFamily="34" charset="0"/>
              </a:rPr>
              <a:t> system, including user authentication, transaction recording, and data persistence.</a:t>
            </a:r>
            <a:endParaRPr lang="en-IN" sz="1200" dirty="0">
              <a:latin typeface="Aptos Narrow" panose="020B0004020202020204" pitchFamily="34" charset="0"/>
            </a:endParaRPr>
          </a:p>
        </p:txBody>
      </p:sp>
    </p:spTree>
    <p:extLst>
      <p:ext uri="{BB962C8B-B14F-4D97-AF65-F5344CB8AC3E}">
        <p14:creationId xmlns:p14="http://schemas.microsoft.com/office/powerpoint/2010/main" val="366101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3D942D-34B0-0B3D-82B6-173C825B8304}"/>
              </a:ext>
            </a:extLst>
          </p:cNvPr>
          <p:cNvSpPr>
            <a:spLocks noGrp="1"/>
          </p:cNvSpPr>
          <p:nvPr>
            <p:ph type="sldNum" sz="quarter" idx="12"/>
          </p:nvPr>
        </p:nvSpPr>
        <p:spPr/>
        <p:txBody>
          <a:bodyPr/>
          <a:lstStyle/>
          <a:p>
            <a:fld id="{B5CEABB6-07DC-46E8-9B57-56EC44A396E5}" type="slidenum">
              <a:rPr lang="en-US" smtClean="0"/>
              <a:t>56</a:t>
            </a:fld>
            <a:endParaRPr lang="en-US"/>
          </a:p>
        </p:txBody>
      </p:sp>
      <p:sp>
        <p:nvSpPr>
          <p:cNvPr id="19" name="Title 1">
            <a:extLst>
              <a:ext uri="{FF2B5EF4-FFF2-40B4-BE49-F238E27FC236}">
                <a16:creationId xmlns:a16="http://schemas.microsoft.com/office/drawing/2014/main" id="{FA57057D-E8D7-70AA-EFDA-B502A532923A}"/>
              </a:ext>
            </a:extLst>
          </p:cNvPr>
          <p:cNvSpPr txBox="1">
            <a:spLocks/>
          </p:cNvSpPr>
          <p:nvPr/>
        </p:nvSpPr>
        <p:spPr>
          <a:xfrm>
            <a:off x="4362180" y="1937465"/>
            <a:ext cx="5503928" cy="179435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pPr algn="ctr"/>
            <a:r>
              <a:rPr lang="en-US" dirty="0"/>
              <a:t>Java:</a:t>
            </a:r>
          </a:p>
          <a:p>
            <a:pPr algn="ctr"/>
            <a:r>
              <a:rPr lang="en-US" dirty="0"/>
              <a:t>Log.dat</a:t>
            </a:r>
            <a:br>
              <a:rPr lang="en-US" dirty="0"/>
            </a:br>
            <a:r>
              <a:rPr lang="en-US" dirty="0" err="1"/>
              <a:t>UserPassword.json</a:t>
            </a:r>
            <a:endParaRPr lang="en-US" dirty="0"/>
          </a:p>
        </p:txBody>
      </p:sp>
      <p:pic>
        <p:nvPicPr>
          <p:cNvPr id="4" name="Picture 3">
            <a:extLst>
              <a:ext uri="{FF2B5EF4-FFF2-40B4-BE49-F238E27FC236}">
                <a16:creationId xmlns:a16="http://schemas.microsoft.com/office/drawing/2014/main" id="{DA4C8639-4174-A56B-BDEA-C8EE0C53F763}"/>
              </a:ext>
            </a:extLst>
          </p:cNvPr>
          <p:cNvPicPr>
            <a:picLocks noChangeAspect="1"/>
          </p:cNvPicPr>
          <p:nvPr/>
        </p:nvPicPr>
        <p:blipFill>
          <a:blip r:embed="rId2"/>
          <a:stretch>
            <a:fillRect/>
          </a:stretch>
        </p:blipFill>
        <p:spPr>
          <a:xfrm>
            <a:off x="4648861" y="307389"/>
            <a:ext cx="4930567" cy="1958510"/>
          </a:xfrm>
          <a:prstGeom prst="rect">
            <a:avLst/>
          </a:prstGeom>
        </p:spPr>
      </p:pic>
      <p:pic>
        <p:nvPicPr>
          <p:cNvPr id="7" name="Picture 6">
            <a:extLst>
              <a:ext uri="{FF2B5EF4-FFF2-40B4-BE49-F238E27FC236}">
                <a16:creationId xmlns:a16="http://schemas.microsoft.com/office/drawing/2014/main" id="{248C7E0B-E01D-3D8F-86EB-3C38E8D690C3}"/>
              </a:ext>
            </a:extLst>
          </p:cNvPr>
          <p:cNvPicPr>
            <a:picLocks noChangeAspect="1"/>
          </p:cNvPicPr>
          <p:nvPr/>
        </p:nvPicPr>
        <p:blipFill>
          <a:blip r:embed="rId3"/>
          <a:stretch>
            <a:fillRect/>
          </a:stretch>
        </p:blipFill>
        <p:spPr>
          <a:xfrm>
            <a:off x="2432567" y="3895975"/>
            <a:ext cx="9363154" cy="2483828"/>
          </a:xfrm>
          <a:prstGeom prst="rect">
            <a:avLst/>
          </a:prstGeom>
        </p:spPr>
      </p:pic>
    </p:spTree>
    <p:extLst>
      <p:ext uri="{BB962C8B-B14F-4D97-AF65-F5344CB8AC3E}">
        <p14:creationId xmlns:p14="http://schemas.microsoft.com/office/powerpoint/2010/main" val="58182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3D942D-34B0-0B3D-82B6-173C825B8304}"/>
              </a:ext>
            </a:extLst>
          </p:cNvPr>
          <p:cNvSpPr>
            <a:spLocks noGrp="1"/>
          </p:cNvSpPr>
          <p:nvPr>
            <p:ph type="sldNum" sz="quarter" idx="12"/>
          </p:nvPr>
        </p:nvSpPr>
        <p:spPr/>
        <p:txBody>
          <a:bodyPr/>
          <a:lstStyle/>
          <a:p>
            <a:fld id="{B5CEABB6-07DC-46E8-9B57-56EC44A396E5}" type="slidenum">
              <a:rPr lang="en-US" smtClean="0"/>
              <a:t>57</a:t>
            </a:fld>
            <a:endParaRPr lang="en-US"/>
          </a:p>
        </p:txBody>
      </p:sp>
      <p:sp>
        <p:nvSpPr>
          <p:cNvPr id="19" name="Title 1">
            <a:extLst>
              <a:ext uri="{FF2B5EF4-FFF2-40B4-BE49-F238E27FC236}">
                <a16:creationId xmlns:a16="http://schemas.microsoft.com/office/drawing/2014/main" id="{FA57057D-E8D7-70AA-EFDA-B502A532923A}"/>
              </a:ext>
            </a:extLst>
          </p:cNvPr>
          <p:cNvSpPr txBox="1">
            <a:spLocks/>
          </p:cNvSpPr>
          <p:nvPr/>
        </p:nvSpPr>
        <p:spPr>
          <a:xfrm>
            <a:off x="4645644" y="136525"/>
            <a:ext cx="5503928" cy="108919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pPr algn="ctr"/>
            <a:r>
              <a:rPr lang="en-US" dirty="0"/>
              <a:t>Java:</a:t>
            </a:r>
          </a:p>
          <a:p>
            <a:pPr algn="ctr"/>
            <a:r>
              <a:rPr lang="en-US" dirty="0"/>
              <a:t>Output</a:t>
            </a:r>
          </a:p>
        </p:txBody>
      </p:sp>
      <p:pic>
        <p:nvPicPr>
          <p:cNvPr id="3" name="Picture 2">
            <a:extLst>
              <a:ext uri="{FF2B5EF4-FFF2-40B4-BE49-F238E27FC236}">
                <a16:creationId xmlns:a16="http://schemas.microsoft.com/office/drawing/2014/main" id="{F7C51C83-D189-B821-9D62-6F099DDB3A3F}"/>
              </a:ext>
            </a:extLst>
          </p:cNvPr>
          <p:cNvPicPr>
            <a:picLocks noChangeAspect="1"/>
          </p:cNvPicPr>
          <p:nvPr/>
        </p:nvPicPr>
        <p:blipFill>
          <a:blip r:embed="rId2"/>
          <a:stretch>
            <a:fillRect/>
          </a:stretch>
        </p:blipFill>
        <p:spPr>
          <a:xfrm>
            <a:off x="4254085" y="1356863"/>
            <a:ext cx="6287045" cy="5182049"/>
          </a:xfrm>
          <a:prstGeom prst="rect">
            <a:avLst/>
          </a:prstGeom>
        </p:spPr>
      </p:pic>
    </p:spTree>
    <p:extLst>
      <p:ext uri="{BB962C8B-B14F-4D97-AF65-F5344CB8AC3E}">
        <p14:creationId xmlns:p14="http://schemas.microsoft.com/office/powerpoint/2010/main" val="126772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sz="540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vert="horz" lIns="91440" tIns="45720" rIns="91440" bIns="45720" rtlCol="0" anchor="t">
            <a:normAutofit/>
          </a:bodyPr>
          <a:lstStyle/>
          <a:p>
            <a:r>
              <a:rPr lang="en-US"/>
              <a:t>BATCH B GROUP 17</a:t>
            </a:r>
          </a:p>
        </p:txBody>
      </p:sp>
    </p:spTree>
    <p:extLst>
      <p:ext uri="{BB962C8B-B14F-4D97-AF65-F5344CB8AC3E}">
        <p14:creationId xmlns:p14="http://schemas.microsoft.com/office/powerpoint/2010/main" val="337992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264921" y="1505686"/>
            <a:ext cx="2141764" cy="514350"/>
          </a:xfrm>
        </p:spPr>
        <p:txBody>
          <a:bodyPr vert="horz" lIns="91440" tIns="45720" rIns="91440" bIns="45720" rtlCol="0" anchor="ctr">
            <a:normAutofit fontScale="85000" lnSpcReduction="10000"/>
          </a:bodyPr>
          <a:lstStyle/>
          <a:p>
            <a:r>
              <a:rPr lang="en-US" sz="2000" b="1" dirty="0"/>
              <a:t>Key Derivation Function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34082" y="2590308"/>
            <a:ext cx="2141764" cy="514350"/>
          </a:xfrm>
        </p:spPr>
        <p:txBody>
          <a:bodyPr/>
          <a:lstStyle/>
          <a:p>
            <a:r>
              <a:rPr lang="en-US" sz="2000" b="1"/>
              <a:t>HASH SALTING</a:t>
            </a:r>
            <a:endParaRPr lang="en-US"/>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33938" y="3666633"/>
            <a:ext cx="2141764" cy="514350"/>
          </a:xfrm>
        </p:spPr>
        <p:txBody>
          <a:bodyPr/>
          <a:lstStyle/>
          <a:p>
            <a:r>
              <a:rPr lang="en-US" sz="2000" b="1" dirty="0"/>
              <a:t>Hash peppering</a:t>
            </a:r>
            <a:endParaRPr lang="en-US"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50983" y="4749528"/>
            <a:ext cx="2141764" cy="514350"/>
          </a:xfrm>
        </p:spPr>
        <p:txBody>
          <a:bodyPr/>
          <a:lstStyle/>
          <a:p>
            <a:r>
              <a:rPr lang="en-US" sz="2000" b="1" dirty="0"/>
              <a:t>Double Hashing</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381828" y="1351426"/>
            <a:ext cx="5539095" cy="1010842"/>
          </a:xfrm>
        </p:spPr>
        <p:txBody>
          <a:bodyPr>
            <a:normAutofit/>
          </a:bodyPr>
          <a:lstStyle/>
          <a:p>
            <a:r>
              <a:rPr lang="en-US" sz="1800"/>
              <a:t>Key Derivation Functions that are used to convert low-entropy passwords to high-entropy complicated password for further processing</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79459" y="2449983"/>
            <a:ext cx="5539095" cy="1010842"/>
          </a:xfrm>
        </p:spPr>
        <p:txBody>
          <a:bodyPr>
            <a:normAutofit fontScale="92500" lnSpcReduction="20000"/>
          </a:bodyPr>
          <a:lstStyle/>
          <a:p>
            <a:r>
              <a:rPr lang="en-US" sz="1800"/>
              <a:t>Salts are random values generated and added to the password before hashing. They are unique for each user, even if they use the same password. They are stored along with the hash.</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50661" y="3499204"/>
            <a:ext cx="5539095" cy="1010842"/>
          </a:xfrm>
        </p:spPr>
        <p:txBody>
          <a:bodyPr>
            <a:normAutofit/>
          </a:bodyPr>
          <a:lstStyle/>
          <a:p>
            <a:r>
              <a:rPr lang="en-US" sz="1800"/>
              <a:t>Pepper is also like Salts but it’s a singular value stored separately outside the main database. The pepper value is the same for every user.</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49003" y="4620792"/>
            <a:ext cx="5539095" cy="1010842"/>
          </a:xfrm>
        </p:spPr>
        <p:txBody>
          <a:bodyPr>
            <a:normAutofit/>
          </a:bodyPr>
          <a:lstStyle/>
          <a:p>
            <a:r>
              <a:rPr lang="en-US" sz="1800" dirty="0"/>
              <a:t>Hashing the password twice using the same or different hashing algorithm for added computational complexity.</a:t>
            </a:r>
          </a:p>
        </p:txBody>
      </p:sp>
      <p:sp>
        <p:nvSpPr>
          <p:cNvPr id="2" name="TextBox 1">
            <a:extLst>
              <a:ext uri="{FF2B5EF4-FFF2-40B4-BE49-F238E27FC236}">
                <a16:creationId xmlns:a16="http://schemas.microsoft.com/office/drawing/2014/main" id="{46270398-204B-265E-D457-7C4F6ECA1A4B}"/>
              </a:ext>
            </a:extLst>
          </p:cNvPr>
          <p:cNvSpPr txBox="1"/>
          <p:nvPr/>
        </p:nvSpPr>
        <p:spPr>
          <a:xfrm>
            <a:off x="520059" y="3646809"/>
            <a:ext cx="1430924" cy="553998"/>
          </a:xfrm>
          <a:prstGeom prst="rect">
            <a:avLst/>
          </a:prstGeom>
          <a:noFill/>
        </p:spPr>
        <p:txBody>
          <a:bodyPr wrap="square">
            <a:spAutoFit/>
          </a:bodyPr>
          <a:lstStyle/>
          <a:p>
            <a:pPr algn="ctr"/>
            <a:r>
              <a:rPr lang="en-US" b="1" dirty="0">
                <a:solidFill>
                  <a:srgbClr val="FF0000"/>
                </a:solidFill>
              </a:rPr>
              <a:t>[REMOVED]</a:t>
            </a:r>
          </a:p>
          <a:p>
            <a:pPr algn="ctr"/>
            <a:r>
              <a:rPr lang="en-US" sz="1200" dirty="0">
                <a:solidFill>
                  <a:srgbClr val="FF0000"/>
                </a:solidFill>
              </a:rPr>
              <a:t>Due to Inefficiency</a:t>
            </a:r>
            <a:endParaRPr lang="en-IN" sz="1200" dirty="0">
              <a:solidFill>
                <a:srgbClr val="FF0000"/>
              </a:solidFill>
            </a:endParaRPr>
          </a:p>
        </p:txBody>
      </p:sp>
      <p:sp>
        <p:nvSpPr>
          <p:cNvPr id="12" name="Text Placeholder 5">
            <a:extLst>
              <a:ext uri="{FF2B5EF4-FFF2-40B4-BE49-F238E27FC236}">
                <a16:creationId xmlns:a16="http://schemas.microsoft.com/office/drawing/2014/main" id="{FC4F5011-1020-F9CB-5704-0E38DC6C18C0}"/>
              </a:ext>
            </a:extLst>
          </p:cNvPr>
          <p:cNvSpPr txBox="1">
            <a:spLocks/>
          </p:cNvSpPr>
          <p:nvPr/>
        </p:nvSpPr>
        <p:spPr>
          <a:xfrm>
            <a:off x="2657283" y="5682781"/>
            <a:ext cx="2269062" cy="832788"/>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Advanced Encryption Standard(aes)</a:t>
            </a:r>
          </a:p>
        </p:txBody>
      </p:sp>
      <p:sp>
        <p:nvSpPr>
          <p:cNvPr id="13" name="TextBox 12">
            <a:extLst>
              <a:ext uri="{FF2B5EF4-FFF2-40B4-BE49-F238E27FC236}">
                <a16:creationId xmlns:a16="http://schemas.microsoft.com/office/drawing/2014/main" id="{2F696D3B-B49A-F643-C8F7-2CF4CA51CA45}"/>
              </a:ext>
            </a:extLst>
          </p:cNvPr>
          <p:cNvSpPr txBox="1"/>
          <p:nvPr/>
        </p:nvSpPr>
        <p:spPr>
          <a:xfrm>
            <a:off x="1235521" y="5751751"/>
            <a:ext cx="1709130" cy="584775"/>
          </a:xfrm>
          <a:prstGeom prst="rect">
            <a:avLst/>
          </a:prstGeom>
          <a:noFill/>
        </p:spPr>
        <p:txBody>
          <a:bodyPr wrap="square">
            <a:spAutoFit/>
          </a:bodyPr>
          <a:lstStyle/>
          <a:p>
            <a:pPr algn="ctr"/>
            <a:r>
              <a:rPr lang="en-US" b="1" dirty="0">
                <a:solidFill>
                  <a:srgbClr val="00B050"/>
                </a:solidFill>
              </a:rPr>
              <a:t>[Replacement] </a:t>
            </a:r>
            <a:r>
              <a:rPr lang="en-US" sz="1400" dirty="0">
                <a:solidFill>
                  <a:srgbClr val="00B050"/>
                </a:solidFill>
              </a:rPr>
              <a:t>for Pepper</a:t>
            </a:r>
            <a:endParaRPr lang="en-IN" sz="1200" dirty="0">
              <a:solidFill>
                <a:srgbClr val="00B050"/>
              </a:solidFill>
            </a:endParaRPr>
          </a:p>
        </p:txBody>
      </p:sp>
      <p:cxnSp>
        <p:nvCxnSpPr>
          <p:cNvPr id="15" name="Straight Connector 14">
            <a:extLst>
              <a:ext uri="{FF2B5EF4-FFF2-40B4-BE49-F238E27FC236}">
                <a16:creationId xmlns:a16="http://schemas.microsoft.com/office/drawing/2014/main" id="{DEA411DA-8034-5086-51CE-494B5E346018}"/>
              </a:ext>
            </a:extLst>
          </p:cNvPr>
          <p:cNvCxnSpPr>
            <a:cxnSpLocks/>
          </p:cNvCxnSpPr>
          <p:nvPr/>
        </p:nvCxnSpPr>
        <p:spPr>
          <a:xfrm>
            <a:off x="5058861" y="6161460"/>
            <a:ext cx="1472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9">
            <a:extLst>
              <a:ext uri="{FF2B5EF4-FFF2-40B4-BE49-F238E27FC236}">
                <a16:creationId xmlns:a16="http://schemas.microsoft.com/office/drawing/2014/main" id="{E09E357A-34E7-732F-D6E2-6AF9CC8A7752}"/>
              </a:ext>
            </a:extLst>
          </p:cNvPr>
          <p:cNvSpPr txBox="1">
            <a:spLocks/>
          </p:cNvSpPr>
          <p:nvPr/>
        </p:nvSpPr>
        <p:spPr>
          <a:xfrm>
            <a:off x="6664237" y="5681455"/>
            <a:ext cx="5539095"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Encrypting the hash value before storing it into the Database, to ensure that the password cant by brute forced directly if there is a database leak</a:t>
            </a:r>
          </a:p>
        </p:txBody>
      </p:sp>
    </p:spTree>
    <p:extLst>
      <p:ext uri="{BB962C8B-B14F-4D97-AF65-F5344CB8AC3E}">
        <p14:creationId xmlns:p14="http://schemas.microsoft.com/office/powerpoint/2010/main" val="173856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8938-57AF-2B1B-FE75-7B79D8ECB155}"/>
              </a:ext>
            </a:extLst>
          </p:cNvPr>
          <p:cNvSpPr>
            <a:spLocks noGrp="1"/>
          </p:cNvSpPr>
          <p:nvPr>
            <p:ph type="title"/>
          </p:nvPr>
        </p:nvSpPr>
        <p:spPr/>
        <p:txBody>
          <a:bodyPr/>
          <a:lstStyle/>
          <a:p>
            <a:r>
              <a:rPr lang="en-GB" dirty="0"/>
              <a:t>Flow of the overall hashing operation</a:t>
            </a:r>
          </a:p>
        </p:txBody>
      </p:sp>
      <p:sp>
        <p:nvSpPr>
          <p:cNvPr id="5" name="Slide Number Placeholder 4">
            <a:extLst>
              <a:ext uri="{FF2B5EF4-FFF2-40B4-BE49-F238E27FC236}">
                <a16:creationId xmlns:a16="http://schemas.microsoft.com/office/drawing/2014/main" id="{D9D73B1D-C5BF-8255-8EAA-AB43811A202E}"/>
              </a:ext>
            </a:extLst>
          </p:cNvPr>
          <p:cNvSpPr>
            <a:spLocks noGrp="1"/>
          </p:cNvSpPr>
          <p:nvPr>
            <p:ph type="sldNum" sz="quarter" idx="12"/>
          </p:nvPr>
        </p:nvSpPr>
        <p:spPr/>
        <p:txBody>
          <a:bodyPr/>
          <a:lstStyle/>
          <a:p>
            <a:fld id="{B5CEABB6-07DC-46E8-9B57-56EC44A396E5}" type="slidenum">
              <a:rPr lang="en-US" smtClean="0"/>
              <a:t>7</a:t>
            </a:fld>
            <a:endParaRPr lang="en-US"/>
          </a:p>
        </p:txBody>
      </p:sp>
      <p:graphicFrame>
        <p:nvGraphicFramePr>
          <p:cNvPr id="7" name="Content Placeholder 6">
            <a:extLst>
              <a:ext uri="{FF2B5EF4-FFF2-40B4-BE49-F238E27FC236}">
                <a16:creationId xmlns:a16="http://schemas.microsoft.com/office/drawing/2014/main" id="{24F0C5F0-32B6-9BD3-1B22-7333ED5FE6A1}"/>
              </a:ext>
            </a:extLst>
          </p:cNvPr>
          <p:cNvGraphicFramePr>
            <a:graphicFrameLocks noGrp="1"/>
          </p:cNvGraphicFramePr>
          <p:nvPr>
            <p:ph sz="quarter" idx="16"/>
            <p:extLst>
              <p:ext uri="{D42A27DB-BD31-4B8C-83A1-F6EECF244321}">
                <p14:modId xmlns:p14="http://schemas.microsoft.com/office/powerpoint/2010/main" val="357289025"/>
              </p:ext>
            </p:extLst>
          </p:nvPr>
        </p:nvGraphicFramePr>
        <p:xfrm>
          <a:off x="838200" y="2138363"/>
          <a:ext cx="10515600"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508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2D3A-974E-2910-07A8-18F7F179B146}"/>
              </a:ext>
            </a:extLst>
          </p:cNvPr>
          <p:cNvSpPr>
            <a:spLocks noGrp="1"/>
          </p:cNvSpPr>
          <p:nvPr>
            <p:ph type="title"/>
          </p:nvPr>
        </p:nvSpPr>
        <p:spPr>
          <a:xfrm>
            <a:off x="1885156" y="892177"/>
            <a:ext cx="8421688" cy="569861"/>
          </a:xfrm>
        </p:spPr>
        <p:txBody>
          <a:bodyPr/>
          <a:lstStyle/>
          <a:p>
            <a:r>
              <a:rPr lang="en-GB" b="1"/>
              <a:t>Random generation function</a:t>
            </a:r>
            <a:endParaRPr lang="en-US"/>
          </a:p>
        </p:txBody>
      </p:sp>
      <p:sp>
        <p:nvSpPr>
          <p:cNvPr id="36" name="TextBox 35">
            <a:extLst>
              <a:ext uri="{FF2B5EF4-FFF2-40B4-BE49-F238E27FC236}">
                <a16:creationId xmlns:a16="http://schemas.microsoft.com/office/drawing/2014/main" id="{9369860A-062A-3C88-B433-15DB8E127ED2}"/>
              </a:ext>
            </a:extLst>
          </p:cNvPr>
          <p:cNvSpPr txBox="1"/>
          <p:nvPr/>
        </p:nvSpPr>
        <p:spPr>
          <a:xfrm>
            <a:off x="7962809" y="3245381"/>
            <a:ext cx="36342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t>Generating a string of random characters based on the ASCII Value generated in the random function</a:t>
            </a:r>
          </a:p>
          <a:p>
            <a:endParaRPr lang="en-GB" sz="2000" dirty="0"/>
          </a:p>
          <a:p>
            <a:r>
              <a:rPr lang="en-GB" sz="2000" dirty="0"/>
              <a:t>We will be using this function to generate random Seeds, First time Peppers and CSRF tokens.</a:t>
            </a:r>
            <a:endParaRPr lang="en-US" sz="2000" dirty="0"/>
          </a:p>
        </p:txBody>
      </p:sp>
      <p:pic>
        <p:nvPicPr>
          <p:cNvPr id="3" name="Picture 2" descr="A black screen with text on it&#10;&#10;Description automatically generated">
            <a:extLst>
              <a:ext uri="{FF2B5EF4-FFF2-40B4-BE49-F238E27FC236}">
                <a16:creationId xmlns:a16="http://schemas.microsoft.com/office/drawing/2014/main" id="{2D8777FC-C3B2-EB2C-3F35-E8A1F83FA655}"/>
              </a:ext>
            </a:extLst>
          </p:cNvPr>
          <p:cNvPicPr>
            <a:picLocks noChangeAspect="1"/>
          </p:cNvPicPr>
          <p:nvPr/>
        </p:nvPicPr>
        <p:blipFill>
          <a:blip r:embed="rId2"/>
          <a:stretch>
            <a:fillRect/>
          </a:stretch>
        </p:blipFill>
        <p:spPr>
          <a:xfrm>
            <a:off x="846804" y="2196172"/>
            <a:ext cx="6866601" cy="26315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9086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331398" y="4353474"/>
            <a:ext cx="4184067" cy="1325563"/>
          </a:xfrm>
        </p:spPr>
        <p:txBody>
          <a:bodyPr vert="horz" lIns="91440" tIns="45720" rIns="91440" bIns="45720" rtlCol="0" anchor="b">
            <a:noAutofit/>
          </a:bodyPr>
          <a:lstStyle/>
          <a:p>
            <a:r>
              <a:rPr lang="en-US" b="1"/>
              <a:t>Key Derivation Function</a:t>
            </a:r>
            <a:br>
              <a:rPr lang="en-US" sz="3100" b="1"/>
            </a:br>
            <a:r>
              <a:rPr lang="en-US" sz="2000"/>
              <a:t>(PBKDF2 – Password based key derivation function)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204086"/>
            <a:ext cx="5433204" cy="365125"/>
          </a:xfrm>
        </p:spPr>
        <p:txBody>
          <a:bodyPr vert="horz" lIns="91440" tIns="45720" rIns="91440" bIns="45720" rtlCol="0" anchor="t">
            <a:normAutofit lnSpcReduction="10000"/>
          </a:bodyPr>
          <a:lstStyle/>
          <a:p>
            <a:r>
              <a:rPr lang="en-US" b="1" dirty="0"/>
              <a:t>Generating Key Derivation Function Salt</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533511"/>
            <a:ext cx="5431971" cy="557950"/>
          </a:xfrm>
        </p:spPr>
        <p:txBody>
          <a:bodyPr vert="horz" lIns="91440" tIns="45720" rIns="91440" bIns="45720" rtlCol="0" anchor="t">
            <a:noAutofit/>
          </a:bodyPr>
          <a:lstStyle/>
          <a:p>
            <a:r>
              <a:rPr lang="en-US" sz="1600"/>
              <a:t>Generate a different salt from the Salt we use outside KDF and concatenate it with given password. (P)</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317020"/>
            <a:ext cx="5433204" cy="365125"/>
          </a:xfrm>
        </p:spPr>
        <p:txBody>
          <a:bodyPr vert="horz" lIns="91440" tIns="45720" rIns="91440" bIns="45720" rtlCol="0" anchor="t">
            <a:normAutofit lnSpcReduction="10000"/>
          </a:bodyPr>
          <a:lstStyle/>
          <a:p>
            <a:r>
              <a:rPr lang="en-US" b="1"/>
              <a:t>Key Derivation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639876"/>
            <a:ext cx="5431971" cy="557950"/>
          </a:xfrm>
        </p:spPr>
        <p:txBody>
          <a:bodyPr vert="horz" lIns="91440" tIns="45720" rIns="91440" bIns="45720" rtlCol="0" anchor="t">
            <a:noAutofit/>
          </a:bodyPr>
          <a:lstStyle/>
          <a:p>
            <a:r>
              <a:rPr lang="en-US" sz="1600"/>
              <a:t>Apply the HMAC function on the password(P) repeatedly based on the number of iterations(c) specified </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383971"/>
            <a:ext cx="5433204" cy="365125"/>
          </a:xfrm>
        </p:spPr>
        <p:txBody>
          <a:bodyPr vert="horz" lIns="91440" tIns="45720" rIns="91440" bIns="45720" rtlCol="0" anchor="t">
            <a:normAutofit lnSpcReduction="10000"/>
          </a:bodyPr>
          <a:lstStyle/>
          <a:p>
            <a:r>
              <a:rPr lang="en-US" b="1"/>
              <a:t>Iterations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3713396"/>
            <a:ext cx="5431971" cy="557950"/>
          </a:xfrm>
        </p:spPr>
        <p:txBody>
          <a:bodyPr vert="horz" lIns="91440" tIns="45720" rIns="91440" bIns="45720" rtlCol="0" anchor="t">
            <a:noAutofit/>
          </a:bodyPr>
          <a:lstStyle/>
          <a:p>
            <a:r>
              <a:rPr lang="en-US" sz="1600"/>
              <a:t>Every Subsequent Iteration in the Key Derivation part uses the result of the previous iteration(U</a:t>
            </a:r>
            <a:r>
              <a:rPr lang="en-US" sz="1600" baseline="-25000"/>
              <a:t>i</a:t>
            </a:r>
            <a:r>
              <a:rPr lang="en-US" sz="1600"/>
              <a:t>) to apply HMAC on to get its current result(U</a:t>
            </a:r>
            <a:r>
              <a:rPr lang="en-US" sz="1600" baseline="-25000"/>
              <a:t>i+1</a:t>
            </a:r>
            <a:r>
              <a:rPr lang="en-US" sz="1600"/>
              <a:t>)</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641424"/>
            <a:ext cx="5433204" cy="365125"/>
          </a:xfrm>
        </p:spPr>
        <p:txBody>
          <a:bodyPr vert="horz" lIns="91440" tIns="45720" rIns="91440" bIns="45720" rtlCol="0" anchor="t">
            <a:normAutofit lnSpcReduction="10000"/>
          </a:bodyPr>
          <a:lstStyle/>
          <a:p>
            <a:r>
              <a:rPr lang="en-US" b="1"/>
              <a:t>Finishing up</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983987"/>
            <a:ext cx="5431971" cy="557950"/>
          </a:xfrm>
        </p:spPr>
        <p:txBody>
          <a:bodyPr vert="horz" lIns="91440" tIns="45720" rIns="91440" bIns="45720" rtlCol="0" anchor="t">
            <a:noAutofit/>
          </a:bodyPr>
          <a:lstStyle/>
          <a:p>
            <a:r>
              <a:rPr lang="en-US" sz="1600"/>
              <a:t>The final value(U) from the last iteration is used as the derived key. The Salt value is also stored.</a:t>
            </a:r>
          </a:p>
        </p:txBody>
      </p:sp>
    </p:spTree>
    <p:extLst>
      <p:ext uri="{BB962C8B-B14F-4D97-AF65-F5344CB8AC3E}">
        <p14:creationId xmlns:p14="http://schemas.microsoft.com/office/powerpoint/2010/main" val="1844941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FE3C65-29EB-4E60-850B-7BD594E374E2}">
  <ds:schemaRefs>
    <ds:schemaRef ds:uri="http://purl.org/dc/dcmitype/"/>
    <ds:schemaRef ds:uri="http://schemas.microsoft.com/office/2006/documentManagement/types"/>
    <ds:schemaRef ds:uri="http://schemas.microsoft.com/office/infopath/2007/PartnerControls"/>
    <ds:schemaRef ds:uri="http://schemas.microsoft.com/sharepoint/v3"/>
    <ds:schemaRef ds:uri="http://www.w3.org/XML/1998/namespace"/>
    <ds:schemaRef ds:uri="http://purl.org/dc/terms/"/>
    <ds:schemaRef ds:uri="230e9df3-be65-4c73-a93b-d1236ebd677e"/>
    <ds:schemaRef ds:uri="http://purl.org/dc/elements/1.1/"/>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475ABCA3-2984-4C89-9460-81718D633ECA}">
  <ds:schemaRefs>
    <ds:schemaRef ds:uri="http://schemas.microsoft.com/sharepoint/v3/contenttype/forms"/>
  </ds:schemaRefs>
</ds:datastoreItem>
</file>

<file path=customXml/itemProps3.xml><?xml version="1.0" encoding="utf-8"?>
<ds:datastoreItem xmlns:ds="http://schemas.openxmlformats.org/officeDocument/2006/customXml" ds:itemID="{E6F37A69-22DE-493E-8552-03285CA5D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639</TotalTime>
  <Words>2665</Words>
  <Application>Microsoft Office PowerPoint</Application>
  <PresentationFormat>Widescreen</PresentationFormat>
  <Paragraphs>466</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Aptos Narrow</vt:lpstr>
      <vt:lpstr>Arial</vt:lpstr>
      <vt:lpstr>Calibri</vt:lpstr>
      <vt:lpstr>Consolas</vt:lpstr>
      <vt:lpstr>Söhne</vt:lpstr>
      <vt:lpstr>Tenorite</vt:lpstr>
      <vt:lpstr>Monoline</vt:lpstr>
      <vt:lpstr>User Authentication</vt:lpstr>
      <vt:lpstr>Team b-17</vt:lpstr>
      <vt:lpstr>The 4 Principles of Cryptography</vt:lpstr>
      <vt:lpstr>What we will be implementing</vt:lpstr>
      <vt:lpstr>Core Cryptography logic | Server Side</vt:lpstr>
      <vt:lpstr>PowerPoint Presentation</vt:lpstr>
      <vt:lpstr>Flow of the overall hashing operation</vt:lpstr>
      <vt:lpstr>Random generation function</vt:lpstr>
      <vt:lpstr>Key Derivation Function (PBKDF2 – Password based key derivation function)</vt:lpstr>
      <vt:lpstr>KEY DERIVATION FUNCTION</vt:lpstr>
      <vt:lpstr>KEY DERIVATION FUNCTION</vt:lpstr>
      <vt:lpstr>Hash salting (custom made random function)</vt:lpstr>
      <vt:lpstr>Salting</vt:lpstr>
      <vt:lpstr>sALTING</vt:lpstr>
      <vt:lpstr>Hash peppering (Stored separately from the main database)</vt:lpstr>
      <vt:lpstr>Peppering</vt:lpstr>
      <vt:lpstr>PEPPERING</vt:lpstr>
      <vt:lpstr>Double Hashing and storage (SHA-256 and sha-512)</vt:lpstr>
      <vt:lpstr>Peppering</vt:lpstr>
      <vt:lpstr>Double hashing</vt:lpstr>
      <vt:lpstr>AES Encryption (aes – Advanced Encryption standard)</vt:lpstr>
      <vt:lpstr>AES Encryption during hashing</vt:lpstr>
      <vt:lpstr>AES Decryption during verification</vt:lpstr>
      <vt:lpstr>AES Encryption Function</vt:lpstr>
      <vt:lpstr>PowerPoint Presentation</vt:lpstr>
      <vt:lpstr>Improved Theoretical Idea</vt:lpstr>
      <vt:lpstr>Implemented Idea</vt:lpstr>
      <vt:lpstr>Verification process</vt:lpstr>
      <vt:lpstr>Admin POV</vt:lpstr>
      <vt:lpstr>User POV</vt:lpstr>
      <vt:lpstr>Database POV</vt:lpstr>
      <vt:lpstr>CODE/Progammer POV</vt:lpstr>
      <vt:lpstr>How the storage is being handled in the project</vt:lpstr>
      <vt:lpstr>Flask integration | Server Side</vt:lpstr>
      <vt:lpstr>FLASK Implementation Details</vt:lpstr>
      <vt:lpstr>Why Self Signed Certificates?</vt:lpstr>
      <vt:lpstr>Why Self Signed Certificates?</vt:lpstr>
      <vt:lpstr>Cross Site REQUEST FORGERY (csrf)</vt:lpstr>
      <vt:lpstr>Cross Site REQUEST FORGERY (csrf)</vt:lpstr>
      <vt:lpstr>Other Important Details</vt:lpstr>
      <vt:lpstr>Flask WEBPAGE IMPLEMENTATION</vt:lpstr>
      <vt:lpstr>Flask WEBPAGE IMPLEMENTATION</vt:lpstr>
      <vt:lpstr>Flask WEBPAGE IMPLEMENTATION</vt:lpstr>
      <vt:lpstr>Flask WEBPAGE IMPLEMENTATION</vt:lpstr>
      <vt:lpstr>Flask WEBPAGE IMPLEMENTATION</vt:lpstr>
      <vt:lpstr>Files used for storage</vt:lpstr>
      <vt:lpstr>FILES REQUIED FOR THE WEB’S FUNCTIONALITY</vt:lpstr>
      <vt:lpstr>Second Language Implementation | JAVA</vt:lpstr>
      <vt:lpstr>Java – Implementation of Double Hashing</vt:lpstr>
      <vt:lpstr>Code Sequence</vt:lpstr>
      <vt:lpstr>Implementation of SecureUsermanagement.java</vt:lpstr>
      <vt:lpstr>Implementation of SecureUsermanagement.java</vt:lpstr>
      <vt:lpstr>PowerPoint Presentation</vt:lpstr>
      <vt:lpstr>PowerPoint Presentation</vt:lpstr>
      <vt:lpstr>Implementation of SecureUsermanagement.java</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Sakthi Swaroopan S</cp:lastModifiedBy>
  <cp:revision>88</cp:revision>
  <dcterms:created xsi:type="dcterms:W3CDTF">2023-10-11T04:31:59Z</dcterms:created>
  <dcterms:modified xsi:type="dcterms:W3CDTF">2023-11-23T08:27:27Z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